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44"/>
  </p:notesMasterIdLst>
  <p:handoutMasterIdLst>
    <p:handoutMasterId r:id="rId45"/>
  </p:handoutMasterIdLst>
  <p:sldIdLst>
    <p:sldId id="277" r:id="rId5"/>
    <p:sldId id="280" r:id="rId6"/>
    <p:sldId id="279" r:id="rId7"/>
    <p:sldId id="289" r:id="rId8"/>
    <p:sldId id="318" r:id="rId9"/>
    <p:sldId id="281" r:id="rId10"/>
    <p:sldId id="282" r:id="rId11"/>
    <p:sldId id="283" r:id="rId12"/>
    <p:sldId id="284" r:id="rId13"/>
    <p:sldId id="285" r:id="rId14"/>
    <p:sldId id="286" r:id="rId15"/>
    <p:sldId id="287" r:id="rId16"/>
    <p:sldId id="288" r:id="rId17"/>
    <p:sldId id="290" r:id="rId18"/>
    <p:sldId id="292" r:id="rId19"/>
    <p:sldId id="291" r:id="rId20"/>
    <p:sldId id="293" r:id="rId21"/>
    <p:sldId id="294" r:id="rId22"/>
    <p:sldId id="295" r:id="rId23"/>
    <p:sldId id="296" r:id="rId24"/>
    <p:sldId id="319" r:id="rId25"/>
    <p:sldId id="297" r:id="rId26"/>
    <p:sldId id="299" r:id="rId27"/>
    <p:sldId id="300" r:id="rId28"/>
    <p:sldId id="302" r:id="rId29"/>
    <p:sldId id="304" r:id="rId30"/>
    <p:sldId id="305" r:id="rId31"/>
    <p:sldId id="306" r:id="rId32"/>
    <p:sldId id="307" r:id="rId33"/>
    <p:sldId id="320" r:id="rId34"/>
    <p:sldId id="310" r:id="rId35"/>
    <p:sldId id="311" r:id="rId36"/>
    <p:sldId id="312" r:id="rId37"/>
    <p:sldId id="313" r:id="rId38"/>
    <p:sldId id="321" r:id="rId39"/>
    <p:sldId id="314" r:id="rId40"/>
    <p:sldId id="315" r:id="rId41"/>
    <p:sldId id="316" r:id="rId42"/>
    <p:sldId id="317" r:id="rId43"/>
  </p:sldIdLst>
  <p:sldSz cx="9144000" cy="6858000" type="screen4x3"/>
  <p:notesSz cx="6797675" cy="9926638"/>
  <p:custDataLst>
    <p:tags r:id="rId46"/>
  </p:custDataLst>
  <p:defaultTextStyle>
    <a:defPPr>
      <a:defRPr lang="en-US"/>
    </a:defPPr>
    <a:lvl1pPr marL="0" algn="l" defTabSz="1219170" rtl="0" eaLnBrk="1" latinLnBrk="0" hangingPunct="1">
      <a:defRPr sz="2417" kern="1200">
        <a:solidFill>
          <a:schemeClr val="tx1"/>
        </a:solidFill>
        <a:latin typeface="+mn-lt"/>
        <a:ea typeface="+mn-ea"/>
        <a:cs typeface="+mn-cs"/>
      </a:defRPr>
    </a:lvl1pPr>
    <a:lvl2pPr marL="609585" algn="l" defTabSz="1219170" rtl="0" eaLnBrk="1" latinLnBrk="0" hangingPunct="1">
      <a:defRPr sz="2417" kern="1200">
        <a:solidFill>
          <a:schemeClr val="tx1"/>
        </a:solidFill>
        <a:latin typeface="+mn-lt"/>
        <a:ea typeface="+mn-ea"/>
        <a:cs typeface="+mn-cs"/>
      </a:defRPr>
    </a:lvl2pPr>
    <a:lvl3pPr marL="1219170" algn="l" defTabSz="1219170" rtl="0" eaLnBrk="1" latinLnBrk="0" hangingPunct="1">
      <a:defRPr sz="2417" kern="1200">
        <a:solidFill>
          <a:schemeClr val="tx1"/>
        </a:solidFill>
        <a:latin typeface="+mn-lt"/>
        <a:ea typeface="+mn-ea"/>
        <a:cs typeface="+mn-cs"/>
      </a:defRPr>
    </a:lvl3pPr>
    <a:lvl4pPr marL="1828754" algn="l" defTabSz="1219170" rtl="0" eaLnBrk="1" latinLnBrk="0" hangingPunct="1">
      <a:defRPr sz="2417" kern="1200">
        <a:solidFill>
          <a:schemeClr val="tx1"/>
        </a:solidFill>
        <a:latin typeface="+mn-lt"/>
        <a:ea typeface="+mn-ea"/>
        <a:cs typeface="+mn-cs"/>
      </a:defRPr>
    </a:lvl4pPr>
    <a:lvl5pPr marL="2438339" algn="l" defTabSz="1219170" rtl="0" eaLnBrk="1" latinLnBrk="0" hangingPunct="1">
      <a:defRPr sz="2417" kern="1200">
        <a:solidFill>
          <a:schemeClr val="tx1"/>
        </a:solidFill>
        <a:latin typeface="+mn-lt"/>
        <a:ea typeface="+mn-ea"/>
        <a:cs typeface="+mn-cs"/>
      </a:defRPr>
    </a:lvl5pPr>
    <a:lvl6pPr marL="3047924" algn="l" defTabSz="1219170" rtl="0" eaLnBrk="1" latinLnBrk="0" hangingPunct="1">
      <a:defRPr sz="2417" kern="1200">
        <a:solidFill>
          <a:schemeClr val="tx1"/>
        </a:solidFill>
        <a:latin typeface="+mn-lt"/>
        <a:ea typeface="+mn-ea"/>
        <a:cs typeface="+mn-cs"/>
      </a:defRPr>
    </a:lvl6pPr>
    <a:lvl7pPr marL="3657509" algn="l" defTabSz="1219170" rtl="0" eaLnBrk="1" latinLnBrk="0" hangingPunct="1">
      <a:defRPr sz="2417" kern="1200">
        <a:solidFill>
          <a:schemeClr val="tx1"/>
        </a:solidFill>
        <a:latin typeface="+mn-lt"/>
        <a:ea typeface="+mn-ea"/>
        <a:cs typeface="+mn-cs"/>
      </a:defRPr>
    </a:lvl7pPr>
    <a:lvl8pPr marL="4267093" algn="l" defTabSz="1219170" rtl="0" eaLnBrk="1" latinLnBrk="0" hangingPunct="1">
      <a:defRPr sz="2417" kern="1200">
        <a:solidFill>
          <a:schemeClr val="tx1"/>
        </a:solidFill>
        <a:latin typeface="+mn-lt"/>
        <a:ea typeface="+mn-ea"/>
        <a:cs typeface="+mn-cs"/>
      </a:defRPr>
    </a:lvl8pPr>
    <a:lvl9pPr marL="4876678" algn="l" defTabSz="1219170" rtl="0" eaLnBrk="1" latinLnBrk="0" hangingPunct="1">
      <a:defRPr sz="24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2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31517B-2CC5-48DA-A0C0-CC9E670DA9CB}">
  <a:tblStyle styleId="{0531517B-2CC5-48DA-A0C0-CC9E670DA9CB}" styleName="PNC">
    <a:wholeTbl>
      <a:tcTxStyle>
        <a:fontRef idx="minor">
          <a:scrgbClr r="0" g="0" b="0"/>
        </a:fontRef>
        <a:schemeClr val="tx1"/>
      </a:tcTxStyle>
      <a:tcStyle>
        <a:tcBdr>
          <a:left>
            <a:ln>
              <a:noFill/>
            </a:ln>
          </a:left>
          <a:right>
            <a:ln>
              <a:noFill/>
            </a:ln>
          </a:right>
          <a:top>
            <a:ln>
              <a:noFill/>
            </a:ln>
          </a:top>
          <a:bottom>
            <a:ln>
              <a:noFill/>
            </a:ln>
          </a:bottom>
          <a:insideH>
            <a:ln w="5400" cap="flat" cmpd="sng" algn="ctr">
              <a:solidFill>
                <a:schemeClr val="accent6"/>
              </a:solidFill>
              <a:prstDash val="solid"/>
            </a:ln>
          </a:insideH>
          <a:insideV>
            <a:ln>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firstRow>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4118" autoAdjust="0"/>
  </p:normalViewPr>
  <p:slideViewPr>
    <p:cSldViewPr snapToGrid="0">
      <p:cViewPr varScale="1">
        <p:scale>
          <a:sx n="68" d="100"/>
          <a:sy n="68" d="100"/>
        </p:scale>
        <p:origin x="1824" y="6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howGuides="1">
      <p:cViewPr varScale="1">
        <p:scale>
          <a:sx n="83" d="100"/>
          <a:sy n="83" d="100"/>
        </p:scale>
        <p:origin x="28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pncbank.com\CORP\Pittsburgh\GRP3\Strategy\Content%20Development\Enterprise%20Financial%20Wellness\EFW%20Back%20U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ncbank.com\CORP\Pittsburgh\GRP3\Strategy\Content%20Development\Enterprise%20Financial%20Wellness\EFW%20Back%20U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ncbank.com\CORP\Pittsburgh\GRP3\Strategy\Content%20Development\Enterprise%20Financial%20Wellness\Back%20Ups\EFW%20Back%20U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46E5-9648-AB8A-C8ADE5F0BB17}"/>
              </c:ext>
            </c:extLst>
          </c:dPt>
          <c:dPt>
            <c:idx val="1"/>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46E5-9648-AB8A-C8ADE5F0BB17}"/>
              </c:ext>
            </c:extLst>
          </c:dPt>
          <c:dLbls>
            <c:dLbl>
              <c:idx val="0"/>
              <c:tx>
                <c:rich>
                  <a:bodyPr/>
                  <a:lstStyle/>
                  <a:p>
                    <a:r>
                      <a:rPr lang="en-US"/>
                      <a:t>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E5-9648-AB8A-C8ADE5F0BB17}"/>
                </c:ext>
              </c:extLst>
            </c:dLbl>
            <c:dLbl>
              <c:idx val="1"/>
              <c:tx>
                <c:rich>
                  <a:bodyPr/>
                  <a:lstStyle/>
                  <a:p>
                    <a:r>
                      <a:rPr lang="en-US"/>
                      <a:t>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E5-9648-AB8A-C8ADE5F0BB1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Sheet1!$D$33:$D$34</c:f>
              <c:numCache>
                <c:formatCode>_(#,##0_)%;\(#,##0\)%</c:formatCode>
                <c:ptCount val="2"/>
                <c:pt idx="0">
                  <c:v>0.64</c:v>
                </c:pt>
                <c:pt idx="1">
                  <c:v>0.81</c:v>
                </c:pt>
              </c:numCache>
            </c:numRef>
          </c:val>
          <c:extLst>
            <c:ext xmlns:c16="http://schemas.microsoft.com/office/drawing/2014/chart" uri="{C3380CC4-5D6E-409C-BE32-E72D297353CC}">
              <c16:uniqueId val="{00000004-46E5-9648-AB8A-C8ADE5F0BB17}"/>
            </c:ext>
          </c:extLst>
        </c:ser>
        <c:dLbls>
          <c:showLegendKey val="0"/>
          <c:showVal val="0"/>
          <c:showCatName val="0"/>
          <c:showSerName val="0"/>
          <c:showPercent val="0"/>
          <c:showBubbleSize val="0"/>
        </c:dLbls>
        <c:gapWidth val="50"/>
        <c:axId val="575165224"/>
        <c:axId val="575166008"/>
      </c:barChart>
      <c:catAx>
        <c:axId val="575165224"/>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5166008"/>
        <c:crosses val="autoZero"/>
        <c:auto val="1"/>
        <c:lblAlgn val="ctr"/>
        <c:lblOffset val="100"/>
        <c:noMultiLvlLbl val="0"/>
      </c:catAx>
      <c:valAx>
        <c:axId val="575166008"/>
        <c:scaling>
          <c:orientation val="minMax"/>
        </c:scaling>
        <c:delete val="1"/>
        <c:axPos val="b"/>
        <c:numFmt formatCode="_(#,##0_)%;\(#,##0\)%" sourceLinked="1"/>
        <c:majorTickMark val="none"/>
        <c:minorTickMark val="none"/>
        <c:tickLblPos val="nextTo"/>
        <c:crossAx val="575165224"/>
        <c:crosses val="autoZero"/>
        <c:crossBetween val="between"/>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CC000">
                  <a:alpha val="59000"/>
                </a:srgbClr>
              </a:solidFill>
              <a:ln>
                <a:noFill/>
              </a:ln>
              <a:effectLst/>
            </c:spPr>
            <c:extLst>
              <c:ext xmlns:c16="http://schemas.microsoft.com/office/drawing/2014/chart" uri="{C3380CC4-5D6E-409C-BE32-E72D297353CC}">
                <c16:uniqueId val="{00000001-0DDD-E146-BCA2-4FF6E1123CFC}"/>
              </c:ext>
            </c:extLst>
          </c:dPt>
          <c:dPt>
            <c:idx val="1"/>
            <c:invertIfNegative val="0"/>
            <c:bubble3D val="0"/>
            <c:spPr>
              <a:solidFill>
                <a:srgbClr val="FCC000"/>
              </a:solidFill>
              <a:ln>
                <a:noFill/>
              </a:ln>
              <a:effectLst/>
            </c:spPr>
            <c:extLst>
              <c:ext xmlns:c16="http://schemas.microsoft.com/office/drawing/2014/chart" uri="{C3380CC4-5D6E-409C-BE32-E72D297353CC}">
                <c16:uniqueId val="{00000003-0DDD-E146-BCA2-4FF6E1123CFC}"/>
              </c:ext>
            </c:extLst>
          </c:dPt>
          <c:dLbls>
            <c:dLbl>
              <c:idx val="0"/>
              <c:tx>
                <c:rich>
                  <a:bodyPr/>
                  <a:lstStyle/>
                  <a:p>
                    <a:r>
                      <a:rPr lang="en-US"/>
                      <a:t>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D-E146-BCA2-4FF6E1123CFC}"/>
                </c:ext>
              </c:extLst>
            </c:dLbl>
            <c:dLbl>
              <c:idx val="1"/>
              <c:tx>
                <c:rich>
                  <a:bodyPr/>
                  <a:lstStyle/>
                  <a:p>
                    <a:r>
                      <a:rPr lang="en-US"/>
                      <a:t>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DD-E146-BCA2-4FF6E1123CF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Sheet1!$D$36:$D$37</c:f>
              <c:numCache>
                <c:formatCode>_(#,##0_)%;\(#,##0\)%</c:formatCode>
                <c:ptCount val="2"/>
                <c:pt idx="0">
                  <c:v>0.64</c:v>
                </c:pt>
                <c:pt idx="1">
                  <c:v>0.77</c:v>
                </c:pt>
              </c:numCache>
            </c:numRef>
          </c:val>
          <c:extLst>
            <c:ext xmlns:c16="http://schemas.microsoft.com/office/drawing/2014/chart" uri="{C3380CC4-5D6E-409C-BE32-E72D297353CC}">
              <c16:uniqueId val="{00000004-0DDD-E146-BCA2-4FF6E1123CFC}"/>
            </c:ext>
          </c:extLst>
        </c:ser>
        <c:dLbls>
          <c:showLegendKey val="0"/>
          <c:showVal val="0"/>
          <c:showCatName val="0"/>
          <c:showSerName val="0"/>
          <c:showPercent val="0"/>
          <c:showBubbleSize val="0"/>
        </c:dLbls>
        <c:gapWidth val="50"/>
        <c:axId val="575167576"/>
        <c:axId val="575171496"/>
      </c:barChart>
      <c:catAx>
        <c:axId val="575167576"/>
        <c:scaling>
          <c:orientation val="minMax"/>
        </c:scaling>
        <c:delete val="0"/>
        <c:axPos val="l"/>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5171496"/>
        <c:crosses val="autoZero"/>
        <c:auto val="1"/>
        <c:lblAlgn val="ctr"/>
        <c:lblOffset val="100"/>
        <c:noMultiLvlLbl val="0"/>
      </c:catAx>
      <c:valAx>
        <c:axId val="575171496"/>
        <c:scaling>
          <c:orientation val="minMax"/>
        </c:scaling>
        <c:delete val="1"/>
        <c:axPos val="b"/>
        <c:numFmt formatCode="_(#,##0_)%;\(#,##0\)%" sourceLinked="1"/>
        <c:majorTickMark val="none"/>
        <c:minorTickMark val="none"/>
        <c:tickLblPos val="nextTo"/>
        <c:crossAx val="575167576"/>
        <c:crosses val="autoZero"/>
        <c:crossBetween val="between"/>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Passat</c:v>
                </c:pt>
              </c:strCache>
            </c:strRef>
          </c:tx>
          <c:spPr>
            <a:solidFill>
              <a:schemeClr val="accent1"/>
            </a:solidFill>
            <a:ln>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Sheet1!$B$2:$B$7</c:f>
              <c:numCache>
                <c:formatCode>General</c:formatCode>
                <c:ptCount val="6"/>
                <c:pt idx="0">
                  <c:v>22000</c:v>
                </c:pt>
                <c:pt idx="1">
                  <c:v>19712</c:v>
                </c:pt>
                <c:pt idx="2">
                  <c:v>17424</c:v>
                </c:pt>
                <c:pt idx="3">
                  <c:v>15135.999999999998</c:v>
                </c:pt>
                <c:pt idx="4">
                  <c:v>12848</c:v>
                </c:pt>
                <c:pt idx="5">
                  <c:v>10500</c:v>
                </c:pt>
              </c:numCache>
            </c:numRef>
          </c:val>
          <c:extLst>
            <c:ext xmlns:c16="http://schemas.microsoft.com/office/drawing/2014/chart" uri="{C3380CC4-5D6E-409C-BE32-E72D297353CC}">
              <c16:uniqueId val="{00000000-DBFE-407F-B59E-59453DCB6270}"/>
            </c:ext>
          </c:extLst>
        </c:ser>
        <c:ser>
          <c:idx val="1"/>
          <c:order val="1"/>
          <c:tx>
            <c:strRef>
              <c:f>Sheet1!$C$1</c:f>
              <c:strCache>
                <c:ptCount val="1"/>
                <c:pt idx="0">
                  <c:v>Jetta</c:v>
                </c:pt>
              </c:strCache>
            </c:strRef>
          </c:tx>
          <c:spPr>
            <a:solidFill>
              <a:schemeClr val="accent2"/>
            </a:solidFill>
            <a:ln>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Sheet1!$C$2:$C$7</c:f>
              <c:numCache>
                <c:formatCode>General</c:formatCode>
                <c:ptCount val="6"/>
                <c:pt idx="0">
                  <c:v>17000</c:v>
                </c:pt>
                <c:pt idx="1">
                  <c:v>15232</c:v>
                </c:pt>
                <c:pt idx="2">
                  <c:v>13464</c:v>
                </c:pt>
                <c:pt idx="3">
                  <c:v>11696</c:v>
                </c:pt>
                <c:pt idx="4">
                  <c:v>9928</c:v>
                </c:pt>
                <c:pt idx="5">
                  <c:v>8100</c:v>
                </c:pt>
              </c:numCache>
            </c:numRef>
          </c:val>
          <c:extLst>
            <c:ext xmlns:c16="http://schemas.microsoft.com/office/drawing/2014/chart" uri="{C3380CC4-5D6E-409C-BE32-E72D297353CC}">
              <c16:uniqueId val="{00000001-DBFE-407F-B59E-59453DCB6270}"/>
            </c:ext>
          </c:extLst>
        </c:ser>
        <c:ser>
          <c:idx val="2"/>
          <c:order val="2"/>
          <c:tx>
            <c:strRef>
              <c:f>Sheet1!#REF!</c:f>
              <c:strCache>
                <c:ptCount val="1"/>
                <c:pt idx="0">
                  <c:v>#REF!</c:v>
                </c:pt>
              </c:strCache>
            </c:strRef>
          </c:tx>
          <c:spPr>
            <a:solidFill>
              <a:schemeClr val="accent3"/>
            </a:solidFill>
            <a:ln w="25400">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Sheet1!#REF!</c:f>
              <c:numCache>
                <c:formatCode>General</c:formatCode>
                <c:ptCount val="1"/>
                <c:pt idx="0">
                  <c:v>1</c:v>
                </c:pt>
              </c:numCache>
            </c:numRef>
          </c:val>
          <c:extLst>
            <c:ext xmlns:c16="http://schemas.microsoft.com/office/drawing/2014/chart" uri="{C3380CC4-5D6E-409C-BE32-E72D297353CC}">
              <c16:uniqueId val="{00000002-DBFE-407F-B59E-59453DCB6270}"/>
            </c:ext>
          </c:extLst>
        </c:ser>
        <c:ser>
          <c:idx val="3"/>
          <c:order val="3"/>
          <c:tx>
            <c:strRef>
              <c:f>Sheet1!$D$1</c:f>
              <c:strCache>
                <c:ptCount val="1"/>
                <c:pt idx="0">
                  <c:v>Savings</c:v>
                </c:pt>
              </c:strCache>
            </c:strRef>
          </c:tx>
          <c:spPr>
            <a:solidFill>
              <a:schemeClr val="accent3"/>
            </a:solidFill>
            <a:ln w="25400">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Sheet1!$D$2:$D$7</c:f>
              <c:numCache>
                <c:formatCode>General</c:formatCode>
                <c:ptCount val="6"/>
                <c:pt idx="0">
                  <c:v>100</c:v>
                </c:pt>
                <c:pt idx="1">
                  <c:v>1253</c:v>
                </c:pt>
                <c:pt idx="2">
                  <c:v>2629</c:v>
                </c:pt>
                <c:pt idx="3">
                  <c:v>4139</c:v>
                </c:pt>
                <c:pt idx="4">
                  <c:v>5798</c:v>
                </c:pt>
                <c:pt idx="5">
                  <c:v>7619</c:v>
                </c:pt>
              </c:numCache>
            </c:numRef>
          </c:val>
          <c:extLst>
            <c:ext xmlns:c16="http://schemas.microsoft.com/office/drawing/2014/chart" uri="{C3380CC4-5D6E-409C-BE32-E72D297353CC}">
              <c16:uniqueId val="{00000003-DBFE-407F-B59E-59453DCB6270}"/>
            </c:ext>
          </c:extLst>
        </c:ser>
        <c:dLbls>
          <c:showLegendKey val="0"/>
          <c:showVal val="0"/>
          <c:showCatName val="0"/>
          <c:showSerName val="0"/>
          <c:showPercent val="0"/>
          <c:showBubbleSize val="0"/>
        </c:dLbls>
        <c:axId val="575170320"/>
        <c:axId val="575170712"/>
      </c:areaChart>
      <c:dateAx>
        <c:axId val="575170320"/>
        <c:scaling>
          <c:orientation val="minMax"/>
          <c:max val="46023"/>
          <c:min val="4419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170712"/>
        <c:crosses val="autoZero"/>
        <c:auto val="1"/>
        <c:lblOffset val="100"/>
        <c:baseTimeUnit val="years"/>
      </c:dateAx>
      <c:valAx>
        <c:axId val="5751707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170320"/>
        <c:crosses val="autoZero"/>
        <c:crossBetween val="midCat"/>
      </c:valAx>
      <c:spPr>
        <a:noFill/>
        <a:ln>
          <a:noFill/>
        </a:ln>
        <a:effectLst/>
      </c:spPr>
    </c:plotArea>
    <c:legend>
      <c:legendPos val="b"/>
      <c:legendEntry>
        <c:idx val="2"/>
        <c:delete val="1"/>
      </c:legendEntry>
      <c:layout>
        <c:manualLayout>
          <c:xMode val="edge"/>
          <c:yMode val="edge"/>
          <c:x val="0.68327709344739029"/>
          <c:y val="0.13268576722027395"/>
          <c:w val="0.24212578780936483"/>
          <c:h val="6.53934644724031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8001065023378E-2"/>
          <c:y val="0.14668676919586732"/>
          <c:w val="0.87946127165783139"/>
          <c:h val="0.77328978835628737"/>
        </c:manualLayout>
      </c:layout>
      <c:areaChart>
        <c:grouping val="standard"/>
        <c:varyColors val="0"/>
        <c:ser>
          <c:idx val="0"/>
          <c:order val="0"/>
          <c:tx>
            <c:strRef>
              <c:f>Sheet1!$B$1</c:f>
              <c:strCache>
                <c:ptCount val="1"/>
                <c:pt idx="0">
                  <c:v>Common Result</c:v>
                </c:pt>
              </c:strCache>
            </c:strRef>
          </c:tx>
          <c:spPr>
            <a:solidFill>
              <a:schemeClr val="accent1"/>
            </a:solidFill>
            <a:ln>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Sheet1!$B$2:$B$7</c:f>
              <c:numCache>
                <c:formatCode>General</c:formatCode>
                <c:ptCount val="6"/>
                <c:pt idx="0">
                  <c:v>22000</c:v>
                </c:pt>
                <c:pt idx="1">
                  <c:v>19712</c:v>
                </c:pt>
                <c:pt idx="2">
                  <c:v>17424</c:v>
                </c:pt>
                <c:pt idx="3">
                  <c:v>15136</c:v>
                </c:pt>
                <c:pt idx="4">
                  <c:v>12848</c:v>
                </c:pt>
                <c:pt idx="5">
                  <c:v>10500</c:v>
                </c:pt>
              </c:numCache>
            </c:numRef>
          </c:val>
          <c:extLst>
            <c:ext xmlns:c16="http://schemas.microsoft.com/office/drawing/2014/chart" uri="{C3380CC4-5D6E-409C-BE32-E72D297353CC}">
              <c16:uniqueId val="{00000000-AF90-49E7-9812-DBABD5DDFCCD}"/>
            </c:ext>
          </c:extLst>
        </c:ser>
        <c:ser>
          <c:idx val="1"/>
          <c:order val="1"/>
          <c:tx>
            <c:strRef>
              <c:f>Sheet1!$C$1</c:f>
              <c:strCache>
                <c:ptCount val="1"/>
                <c:pt idx="0">
                  <c:v>Beating the Odds</c:v>
                </c:pt>
              </c:strCache>
            </c:strRef>
          </c:tx>
          <c:spPr>
            <a:solidFill>
              <a:schemeClr val="accent3">
                <a:alpha val="70000"/>
              </a:schemeClr>
            </a:solidFill>
            <a:ln>
              <a:noFill/>
            </a:ln>
            <a:effectLst/>
          </c:spPr>
          <c:cat>
            <c:numRef>
              <c:f>Sheet1!$A$2:$A$7</c:f>
              <c:numCache>
                <c:formatCode>m/d/yyyy</c:formatCode>
                <c:ptCount val="6"/>
                <c:pt idx="0">
                  <c:v>44197</c:v>
                </c:pt>
                <c:pt idx="1">
                  <c:v>44562</c:v>
                </c:pt>
                <c:pt idx="2">
                  <c:v>44927</c:v>
                </c:pt>
                <c:pt idx="3">
                  <c:v>45292</c:v>
                </c:pt>
                <c:pt idx="4">
                  <c:v>45658</c:v>
                </c:pt>
                <c:pt idx="5">
                  <c:v>46023</c:v>
                </c:pt>
              </c:numCache>
            </c:numRef>
          </c:cat>
          <c:val>
            <c:numRef>
              <c:f>Sheet1!$C$2:$C$7</c:f>
              <c:numCache>
                <c:formatCode>General</c:formatCode>
                <c:ptCount val="6"/>
                <c:pt idx="0">
                  <c:v>17100</c:v>
                </c:pt>
                <c:pt idx="1">
                  <c:v>16485</c:v>
                </c:pt>
                <c:pt idx="2">
                  <c:v>16093</c:v>
                </c:pt>
                <c:pt idx="3">
                  <c:v>15835</c:v>
                </c:pt>
                <c:pt idx="4">
                  <c:v>15726</c:v>
                </c:pt>
                <c:pt idx="5">
                  <c:v>15719</c:v>
                </c:pt>
              </c:numCache>
            </c:numRef>
          </c:val>
          <c:extLst>
            <c:ext xmlns:c16="http://schemas.microsoft.com/office/drawing/2014/chart" uri="{C3380CC4-5D6E-409C-BE32-E72D297353CC}">
              <c16:uniqueId val="{00000001-AF90-49E7-9812-DBABD5DDFCCD}"/>
            </c:ext>
          </c:extLst>
        </c:ser>
        <c:dLbls>
          <c:showLegendKey val="0"/>
          <c:showVal val="0"/>
          <c:showCatName val="0"/>
          <c:showSerName val="0"/>
          <c:showPercent val="0"/>
          <c:showBubbleSize val="0"/>
        </c:dLbls>
        <c:axId val="575172280"/>
        <c:axId val="450371200"/>
      </c:areaChart>
      <c:dateAx>
        <c:axId val="5751722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371200"/>
        <c:crosses val="autoZero"/>
        <c:auto val="1"/>
        <c:lblOffset val="100"/>
        <c:baseTimeUnit val="years"/>
      </c:dateAx>
      <c:valAx>
        <c:axId val="450371200"/>
        <c:scaling>
          <c:orientation val="minMax"/>
          <c:max val="23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172280"/>
        <c:crosses val="autoZero"/>
        <c:crossBetween val="midCat"/>
        <c:majorUnit val="5000"/>
        <c:minorUnit val="2000"/>
      </c:valAx>
      <c:spPr>
        <a:noFill/>
        <a:ln>
          <a:noFill/>
        </a:ln>
        <a:effectLst/>
      </c:spPr>
    </c:plotArea>
    <c:legend>
      <c:legendPos val="b"/>
      <c:layout>
        <c:manualLayout>
          <c:xMode val="edge"/>
          <c:yMode val="edge"/>
          <c:x val="0.52836958425880065"/>
          <c:y val="0.13711943367485155"/>
          <c:w val="0.40246877801784064"/>
          <c:h val="0.1046356768855669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33009458493881E-2"/>
          <c:y val="2.085243546237393E-2"/>
          <c:w val="0.86044347849272984"/>
          <c:h val="0.84630299363840022"/>
        </c:manualLayout>
      </c:layout>
      <c:areaChart>
        <c:grouping val="standard"/>
        <c:varyColors val="0"/>
        <c:ser>
          <c:idx val="0"/>
          <c:order val="0"/>
          <c:tx>
            <c:strRef>
              <c:f>Sheet1!$B$1</c:f>
              <c:strCache>
                <c:ptCount val="1"/>
                <c:pt idx="0">
                  <c:v>Beating The Odds</c:v>
                </c:pt>
              </c:strCache>
            </c:strRef>
          </c:tx>
          <c:spPr>
            <a:solidFill>
              <a:schemeClr val="accent3"/>
            </a:solidFill>
            <a:ln>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Sheet1!$B$2:$B$12</c:f>
              <c:numCache>
                <c:formatCode>General</c:formatCode>
                <c:ptCount val="11"/>
                <c:pt idx="0">
                  <c:v>100</c:v>
                </c:pt>
                <c:pt idx="1">
                  <c:v>7619</c:v>
                </c:pt>
                <c:pt idx="2">
                  <c:v>19779</c:v>
                </c:pt>
                <c:pt idx="3">
                  <c:v>39185</c:v>
                </c:pt>
                <c:pt idx="4">
                  <c:v>70155</c:v>
                </c:pt>
                <c:pt idx="5">
                  <c:v>119581</c:v>
                </c:pt>
                <c:pt idx="6">
                  <c:v>198462</c:v>
                </c:pt>
                <c:pt idx="7">
                  <c:v>324349</c:v>
                </c:pt>
                <c:pt idx="8">
                  <c:v>525255</c:v>
                </c:pt>
                <c:pt idx="9">
                  <c:v>845855</c:v>
                </c:pt>
                <c:pt idx="10">
                  <c:v>1022431</c:v>
                </c:pt>
              </c:numCache>
            </c:numRef>
          </c:val>
          <c:extLst>
            <c:ext xmlns:c16="http://schemas.microsoft.com/office/drawing/2014/chart" uri="{C3380CC4-5D6E-409C-BE32-E72D297353CC}">
              <c16:uniqueId val="{00000000-366B-4593-98C5-60B4DA32EE0A}"/>
            </c:ext>
          </c:extLst>
        </c:ser>
        <c:dLbls>
          <c:showLegendKey val="0"/>
          <c:showVal val="0"/>
          <c:showCatName val="0"/>
          <c:showSerName val="0"/>
          <c:showPercent val="0"/>
          <c:showBubbleSize val="0"/>
        </c:dLbls>
        <c:axId val="578093424"/>
        <c:axId val="578087936"/>
      </c:areaChart>
      <c:dateAx>
        <c:axId val="5780934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87936"/>
        <c:crosses val="autoZero"/>
        <c:auto val="1"/>
        <c:lblOffset val="100"/>
        <c:baseTimeUnit val="years"/>
        <c:majorUnit val="5"/>
        <c:majorTimeUnit val="years"/>
      </c:dateAx>
      <c:valAx>
        <c:axId val="578087936"/>
        <c:scaling>
          <c:orientation val="minMax"/>
          <c:max val="11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93424"/>
        <c:crosses val="autoZero"/>
        <c:crossBetween val="midCat"/>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Starting at 32</c:v>
                </c:pt>
              </c:strCache>
            </c:strRef>
          </c:tx>
          <c:spPr>
            <a:solidFill>
              <a:schemeClr val="accent2"/>
            </a:solidFill>
            <a:ln>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Sheet1!$B$2:$B$12</c:f>
              <c:numCache>
                <c:formatCode>General</c:formatCode>
                <c:ptCount val="11"/>
                <c:pt idx="0">
                  <c:v>0</c:v>
                </c:pt>
                <c:pt idx="1">
                  <c:v>0</c:v>
                </c:pt>
                <c:pt idx="2">
                  <c:v>100</c:v>
                </c:pt>
                <c:pt idx="3">
                  <c:v>7619</c:v>
                </c:pt>
                <c:pt idx="4">
                  <c:v>19779</c:v>
                </c:pt>
                <c:pt idx="5">
                  <c:v>39185</c:v>
                </c:pt>
                <c:pt idx="6">
                  <c:v>70155</c:v>
                </c:pt>
                <c:pt idx="7">
                  <c:v>119581</c:v>
                </c:pt>
                <c:pt idx="8">
                  <c:v>198462</c:v>
                </c:pt>
                <c:pt idx="9">
                  <c:v>324349</c:v>
                </c:pt>
                <c:pt idx="10">
                  <c:v>393665</c:v>
                </c:pt>
              </c:numCache>
            </c:numRef>
          </c:val>
          <c:extLst>
            <c:ext xmlns:c16="http://schemas.microsoft.com/office/drawing/2014/chart" uri="{C3380CC4-5D6E-409C-BE32-E72D297353CC}">
              <c16:uniqueId val="{00000000-AF8D-4AC6-95C2-35F82A1082FA}"/>
            </c:ext>
          </c:extLst>
        </c:ser>
        <c:ser>
          <c:idx val="1"/>
          <c:order val="1"/>
          <c:tx>
            <c:strRef>
              <c:f>Sheet1!$C$1</c:f>
              <c:strCache>
                <c:ptCount val="1"/>
                <c:pt idx="0">
                  <c:v>Playing Catch Up</c:v>
                </c:pt>
              </c:strCache>
            </c:strRef>
          </c:tx>
          <c:spPr>
            <a:solidFill>
              <a:schemeClr val="accent3">
                <a:alpha val="60000"/>
              </a:schemeClr>
            </a:solidFill>
            <a:ln w="25400">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Sheet1!$C$2:$C$12</c:f>
              <c:numCache>
                <c:formatCode>General</c:formatCode>
                <c:ptCount val="11"/>
                <c:pt idx="0">
                  <c:v>0</c:v>
                </c:pt>
                <c:pt idx="1">
                  <c:v>0</c:v>
                </c:pt>
                <c:pt idx="2">
                  <c:v>250</c:v>
                </c:pt>
                <c:pt idx="3">
                  <c:v>19429</c:v>
                </c:pt>
                <c:pt idx="4">
                  <c:v>50436</c:v>
                </c:pt>
                <c:pt idx="5">
                  <c:v>99921</c:v>
                </c:pt>
                <c:pt idx="6">
                  <c:v>178896</c:v>
                </c:pt>
                <c:pt idx="7">
                  <c:v>304932</c:v>
                </c:pt>
                <c:pt idx="8">
                  <c:v>506078</c:v>
                </c:pt>
                <c:pt idx="9">
                  <c:v>827090</c:v>
                </c:pt>
                <c:pt idx="10">
                  <c:v>1003846</c:v>
                </c:pt>
              </c:numCache>
            </c:numRef>
          </c:val>
          <c:extLst>
            <c:ext xmlns:c16="http://schemas.microsoft.com/office/drawing/2014/chart" uri="{C3380CC4-5D6E-409C-BE32-E72D297353CC}">
              <c16:uniqueId val="{00000001-AF8D-4AC6-95C2-35F82A1082FA}"/>
            </c:ext>
          </c:extLst>
        </c:ser>
        <c:dLbls>
          <c:showLegendKey val="0"/>
          <c:showVal val="0"/>
          <c:showCatName val="0"/>
          <c:showSerName val="0"/>
          <c:showPercent val="0"/>
          <c:showBubbleSize val="0"/>
        </c:dLbls>
        <c:axId val="578086368"/>
        <c:axId val="578088328"/>
      </c:areaChart>
      <c:dateAx>
        <c:axId val="57808636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88328"/>
        <c:crosses val="autoZero"/>
        <c:auto val="1"/>
        <c:lblOffset val="100"/>
        <c:baseTimeUnit val="years"/>
        <c:majorUnit val="5"/>
        <c:majorTimeUnit val="years"/>
      </c:dateAx>
      <c:valAx>
        <c:axId val="578088328"/>
        <c:scaling>
          <c:orientation val="minMax"/>
          <c:max val="11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86368"/>
        <c:crosses val="autoZero"/>
        <c:crossBetween val="midCat"/>
        <c:majorUnit val="2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58025"/>
            </a:solidFill>
            <a:ln>
              <a:noFill/>
            </a:ln>
            <a:effectLst/>
          </c:spPr>
          <c:invertIfNegative val="0"/>
          <c:dPt>
            <c:idx val="0"/>
            <c:invertIfNegative val="0"/>
            <c:bubble3D val="0"/>
            <c:spPr>
              <a:solidFill>
                <a:srgbClr val="ED9131"/>
              </a:solidFill>
              <a:ln>
                <a:noFill/>
              </a:ln>
              <a:effectLst/>
            </c:spPr>
            <c:extLst>
              <c:ext xmlns:c16="http://schemas.microsoft.com/office/drawing/2014/chart" uri="{C3380CC4-5D6E-409C-BE32-E72D297353CC}">
                <c16:uniqueId val="{00000001-4D56-A74E-97A7-AF3A6980394D}"/>
              </c:ext>
            </c:extLst>
          </c:dPt>
          <c:dPt>
            <c:idx val="1"/>
            <c:invertIfNegative val="0"/>
            <c:bubble3D val="0"/>
            <c:spPr>
              <a:solidFill>
                <a:srgbClr val="ED9131"/>
              </a:solidFill>
              <a:ln>
                <a:noFill/>
              </a:ln>
              <a:effectLst/>
            </c:spPr>
            <c:extLst>
              <c:ext xmlns:c16="http://schemas.microsoft.com/office/drawing/2014/chart" uri="{C3380CC4-5D6E-409C-BE32-E72D297353CC}">
                <c16:uniqueId val="{00000003-4D56-A74E-97A7-AF3A6980394D}"/>
              </c:ext>
            </c:extLst>
          </c:dPt>
          <c:dPt>
            <c:idx val="2"/>
            <c:invertIfNegative val="0"/>
            <c:bubble3D val="0"/>
            <c:spPr>
              <a:solidFill>
                <a:srgbClr val="ED9131"/>
              </a:solidFill>
              <a:ln>
                <a:noFill/>
              </a:ln>
              <a:effectLst/>
            </c:spPr>
            <c:extLst>
              <c:ext xmlns:c16="http://schemas.microsoft.com/office/drawing/2014/chart" uri="{C3380CC4-5D6E-409C-BE32-E72D297353CC}">
                <c16:uniqueId val="{00000005-4D56-A74E-97A7-AF3A6980394D}"/>
              </c:ext>
            </c:extLst>
          </c:dPt>
          <c:dLbls>
            <c:dLbl>
              <c:idx val="0"/>
              <c:layout>
                <c:manualLayout>
                  <c:x val="-2.9804482594182166E-3"/>
                  <c:y val="0.13725963273035094"/>
                </c:manualLayout>
              </c:layout>
              <c:tx>
                <c:rich>
                  <a:bodyPr/>
                  <a:lstStyle/>
                  <a:p>
                    <a:r>
                      <a:rPr lang="en-US" sz="1800" b="1" dirty="0">
                        <a:solidFill>
                          <a:schemeClr val="bg1"/>
                        </a:solidFill>
                      </a:rPr>
                      <a:t>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56-A74E-97A7-AF3A6980394D}"/>
                </c:ext>
              </c:extLst>
            </c:dLbl>
            <c:dLbl>
              <c:idx val="1"/>
              <c:layout>
                <c:manualLayout>
                  <c:x val="-5.4640920206094392E-17"/>
                  <c:y val="0.12918553668738911"/>
                </c:manualLayout>
              </c:layout>
              <c:tx>
                <c:rich>
                  <a:bodyPr/>
                  <a:lstStyle/>
                  <a:p>
                    <a:r>
                      <a:rPr lang="en-US" sz="1800" b="1" dirty="0">
                        <a:solidFill>
                          <a:schemeClr val="bg1"/>
                        </a:solidFill>
                      </a:rPr>
                      <a:t>76%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56-A74E-97A7-AF3A6980394D}"/>
                </c:ext>
              </c:extLst>
            </c:dLbl>
            <c:dLbl>
              <c:idx val="2"/>
              <c:layout>
                <c:manualLayout>
                  <c:x val="2.9804482594181073E-3"/>
                  <c:y val="0.12918553668738905"/>
                </c:manualLayout>
              </c:layout>
              <c:tx>
                <c:rich>
                  <a:bodyPr/>
                  <a:lstStyle/>
                  <a:p>
                    <a:r>
                      <a:rPr lang="en-US" sz="1800" b="1" dirty="0">
                        <a:solidFill>
                          <a:schemeClr val="bg1"/>
                        </a:solidFill>
                      </a:rPr>
                      <a:t>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56-A74E-97A7-AF3A6980394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Sheet1!$C$39:$C$41</c:f>
              <c:strCache>
                <c:ptCount val="3"/>
                <c:pt idx="0">
                  <c:v>Millennials</c:v>
                </c:pt>
                <c:pt idx="1">
                  <c:v>Gen X'ers</c:v>
                </c:pt>
                <c:pt idx="2">
                  <c:v>Boomers</c:v>
                </c:pt>
              </c:strCache>
            </c:strRef>
          </c:cat>
          <c:val>
            <c:numRef>
              <c:f>Sheet1!$D$39:$D$41</c:f>
              <c:numCache>
                <c:formatCode>_(#,##0_)%;\(#,##0\)%</c:formatCode>
                <c:ptCount val="3"/>
                <c:pt idx="0">
                  <c:v>0.81</c:v>
                </c:pt>
                <c:pt idx="1">
                  <c:v>0.76</c:v>
                </c:pt>
                <c:pt idx="2">
                  <c:v>0.52</c:v>
                </c:pt>
              </c:numCache>
            </c:numRef>
          </c:val>
          <c:extLst>
            <c:ext xmlns:c16="http://schemas.microsoft.com/office/drawing/2014/chart" uri="{C3380CC4-5D6E-409C-BE32-E72D297353CC}">
              <c16:uniqueId val="{00000006-4D56-A74E-97A7-AF3A6980394D}"/>
            </c:ext>
          </c:extLst>
        </c:ser>
        <c:dLbls>
          <c:showLegendKey val="0"/>
          <c:showVal val="0"/>
          <c:showCatName val="0"/>
          <c:showSerName val="0"/>
          <c:showPercent val="0"/>
          <c:showBubbleSize val="0"/>
        </c:dLbls>
        <c:gapWidth val="50"/>
        <c:axId val="578091856"/>
        <c:axId val="578088720"/>
      </c:barChart>
      <c:catAx>
        <c:axId val="578091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8088720"/>
        <c:crosses val="autoZero"/>
        <c:auto val="1"/>
        <c:lblAlgn val="ctr"/>
        <c:lblOffset val="100"/>
        <c:noMultiLvlLbl val="0"/>
      </c:catAx>
      <c:valAx>
        <c:axId val="578088720"/>
        <c:scaling>
          <c:orientation val="minMax"/>
        </c:scaling>
        <c:delete val="1"/>
        <c:axPos val="l"/>
        <c:numFmt formatCode="_(#,##0_)%;\(#,##0\)%" sourceLinked="1"/>
        <c:majorTickMark val="none"/>
        <c:minorTickMark val="none"/>
        <c:tickLblPos val="nextTo"/>
        <c:crossAx val="5780918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5783081086993"/>
          <c:y val="1.8451475078220266E-2"/>
          <c:w val="0.83421834217283553"/>
          <c:h val="0.84630299363840022"/>
        </c:manualLayout>
      </c:layout>
      <c:areaChart>
        <c:grouping val="standard"/>
        <c:varyColors val="0"/>
        <c:ser>
          <c:idx val="0"/>
          <c:order val="0"/>
          <c:tx>
            <c:strRef>
              <c:f>Sheet1!$B$1</c:f>
              <c:strCache>
                <c:ptCount val="1"/>
                <c:pt idx="0">
                  <c:v>Beating The Odds</c:v>
                </c:pt>
              </c:strCache>
            </c:strRef>
          </c:tx>
          <c:spPr>
            <a:solidFill>
              <a:schemeClr val="accent3"/>
            </a:solidFill>
            <a:ln>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Sheet1!$B$2:$B$12</c:f>
              <c:numCache>
                <c:formatCode>General</c:formatCode>
                <c:ptCount val="11"/>
                <c:pt idx="0">
                  <c:v>100</c:v>
                </c:pt>
                <c:pt idx="1">
                  <c:v>7619</c:v>
                </c:pt>
                <c:pt idx="2">
                  <c:v>19779</c:v>
                </c:pt>
                <c:pt idx="3">
                  <c:v>39185</c:v>
                </c:pt>
                <c:pt idx="4">
                  <c:v>70155</c:v>
                </c:pt>
                <c:pt idx="5">
                  <c:v>119581</c:v>
                </c:pt>
                <c:pt idx="6">
                  <c:v>198462</c:v>
                </c:pt>
                <c:pt idx="7">
                  <c:v>324349</c:v>
                </c:pt>
                <c:pt idx="8">
                  <c:v>525255</c:v>
                </c:pt>
                <c:pt idx="9">
                  <c:v>845855</c:v>
                </c:pt>
                <c:pt idx="10">
                  <c:v>1022431</c:v>
                </c:pt>
              </c:numCache>
            </c:numRef>
          </c:val>
          <c:extLst>
            <c:ext xmlns:c16="http://schemas.microsoft.com/office/drawing/2014/chart" uri="{C3380CC4-5D6E-409C-BE32-E72D297353CC}">
              <c16:uniqueId val="{00000000-E0AF-4D51-A372-7543812E0239}"/>
            </c:ext>
          </c:extLst>
        </c:ser>
        <c:ser>
          <c:idx val="1"/>
          <c:order val="1"/>
          <c:tx>
            <c:strRef>
              <c:f>Sheet1!$C$1</c:f>
              <c:strCache>
                <c:ptCount val="1"/>
                <c:pt idx="0">
                  <c:v>Pre-tax Investing</c:v>
                </c:pt>
              </c:strCache>
            </c:strRef>
          </c:tx>
          <c:spPr>
            <a:solidFill>
              <a:srgbClr val="00B050">
                <a:alpha val="60000"/>
              </a:srgbClr>
            </a:solidFill>
            <a:ln w="25400">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Sheet1!$C$2:$C$12</c:f>
              <c:numCache>
                <c:formatCode>General</c:formatCode>
                <c:ptCount val="11"/>
                <c:pt idx="0">
                  <c:v>125</c:v>
                </c:pt>
                <c:pt idx="1">
                  <c:v>9523.75</c:v>
                </c:pt>
                <c:pt idx="2">
                  <c:v>24723.75</c:v>
                </c:pt>
                <c:pt idx="3">
                  <c:v>48981.25</c:v>
                </c:pt>
                <c:pt idx="4">
                  <c:v>87693.75</c:v>
                </c:pt>
                <c:pt idx="5">
                  <c:v>149476.25</c:v>
                </c:pt>
                <c:pt idx="6">
                  <c:v>248077.5</c:v>
                </c:pt>
                <c:pt idx="7">
                  <c:v>405436.25</c:v>
                </c:pt>
                <c:pt idx="8">
                  <c:v>656568.75</c:v>
                </c:pt>
                <c:pt idx="9">
                  <c:v>1057318.75</c:v>
                </c:pt>
                <c:pt idx="10">
                  <c:v>1278038.75</c:v>
                </c:pt>
              </c:numCache>
            </c:numRef>
          </c:val>
          <c:extLst>
            <c:ext xmlns:c16="http://schemas.microsoft.com/office/drawing/2014/chart" uri="{C3380CC4-5D6E-409C-BE32-E72D297353CC}">
              <c16:uniqueId val="{00000001-E0AF-4D51-A372-7543812E0239}"/>
            </c:ext>
          </c:extLst>
        </c:ser>
        <c:dLbls>
          <c:showLegendKey val="0"/>
          <c:showVal val="0"/>
          <c:showCatName val="0"/>
          <c:showSerName val="0"/>
          <c:showPercent val="0"/>
          <c:showBubbleSize val="0"/>
        </c:dLbls>
        <c:axId val="578087544"/>
        <c:axId val="578093032"/>
      </c:areaChart>
      <c:dateAx>
        <c:axId val="578087544"/>
        <c:scaling>
          <c:orientation val="minMax"/>
          <c:min val="47484"/>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93032"/>
        <c:crosses val="autoZero"/>
        <c:auto val="1"/>
        <c:lblOffset val="100"/>
        <c:baseTimeUnit val="years"/>
        <c:majorUnit val="10"/>
        <c:majorTimeUnit val="years"/>
      </c:dateAx>
      <c:valAx>
        <c:axId val="578093032"/>
        <c:scaling>
          <c:orientation val="minMax"/>
          <c:max val="13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solidFill>
            <a:schemeClr val="bg1">
              <a:alpha val="57000"/>
            </a:schemeClr>
          </a:solid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87544"/>
        <c:crosses val="autoZero"/>
        <c:crossBetween val="midCat"/>
        <c:majorUnit val="200000"/>
        <c:minorUnit val="40000"/>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5783081086993"/>
          <c:y val="1.8451475078220266E-2"/>
          <c:w val="0.83421834217283553"/>
          <c:h val="0.84630299363840022"/>
        </c:manualLayout>
      </c:layout>
      <c:areaChart>
        <c:grouping val="standard"/>
        <c:varyColors val="0"/>
        <c:ser>
          <c:idx val="0"/>
          <c:order val="0"/>
          <c:tx>
            <c:strRef>
              <c:f>Sheet1!$B$1</c:f>
              <c:strCache>
                <c:ptCount val="1"/>
                <c:pt idx="0">
                  <c:v>Beating The Odds</c:v>
                </c:pt>
              </c:strCache>
            </c:strRef>
          </c:tx>
          <c:spPr>
            <a:solidFill>
              <a:schemeClr val="accent3"/>
            </a:solidFill>
            <a:ln>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Sheet1!$B$2:$B$12</c:f>
              <c:numCache>
                <c:formatCode>General</c:formatCode>
                <c:ptCount val="11"/>
                <c:pt idx="0">
                  <c:v>100</c:v>
                </c:pt>
                <c:pt idx="1">
                  <c:v>7619</c:v>
                </c:pt>
                <c:pt idx="2">
                  <c:v>19779</c:v>
                </c:pt>
                <c:pt idx="3">
                  <c:v>39185</c:v>
                </c:pt>
                <c:pt idx="4">
                  <c:v>70155</c:v>
                </c:pt>
                <c:pt idx="5">
                  <c:v>119581</c:v>
                </c:pt>
                <c:pt idx="6">
                  <c:v>198462</c:v>
                </c:pt>
                <c:pt idx="7">
                  <c:v>324349</c:v>
                </c:pt>
                <c:pt idx="8">
                  <c:v>525255</c:v>
                </c:pt>
                <c:pt idx="9">
                  <c:v>845855</c:v>
                </c:pt>
                <c:pt idx="10">
                  <c:v>1022431</c:v>
                </c:pt>
              </c:numCache>
            </c:numRef>
          </c:val>
          <c:extLst>
            <c:ext xmlns:c16="http://schemas.microsoft.com/office/drawing/2014/chart" uri="{C3380CC4-5D6E-409C-BE32-E72D297353CC}">
              <c16:uniqueId val="{00000000-1EB9-455A-A594-B321E60A8FF2}"/>
            </c:ext>
          </c:extLst>
        </c:ser>
        <c:ser>
          <c:idx val="1"/>
          <c:order val="1"/>
          <c:tx>
            <c:strRef>
              <c:f>Sheet1!$C$1</c:f>
              <c:strCache>
                <c:ptCount val="1"/>
                <c:pt idx="0">
                  <c:v>401(k)</c:v>
                </c:pt>
              </c:strCache>
            </c:strRef>
          </c:tx>
          <c:spPr>
            <a:solidFill>
              <a:srgbClr val="00B050">
                <a:alpha val="60000"/>
              </a:srgbClr>
            </a:solidFill>
            <a:ln w="25400">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Sheet1!$C$2:$C$12</c:f>
              <c:numCache>
                <c:formatCode>General</c:formatCode>
                <c:ptCount val="11"/>
                <c:pt idx="0">
                  <c:v>125</c:v>
                </c:pt>
                <c:pt idx="1">
                  <c:v>9523.75</c:v>
                </c:pt>
                <c:pt idx="2">
                  <c:v>24723.75</c:v>
                </c:pt>
                <c:pt idx="3">
                  <c:v>48981.25</c:v>
                </c:pt>
                <c:pt idx="4">
                  <c:v>87693.75</c:v>
                </c:pt>
                <c:pt idx="5">
                  <c:v>149476.25</c:v>
                </c:pt>
                <c:pt idx="6">
                  <c:v>248077.5</c:v>
                </c:pt>
                <c:pt idx="7">
                  <c:v>405436.25</c:v>
                </c:pt>
                <c:pt idx="8">
                  <c:v>656568.75</c:v>
                </c:pt>
                <c:pt idx="9">
                  <c:v>1057318.75</c:v>
                </c:pt>
                <c:pt idx="10">
                  <c:v>1278038.75</c:v>
                </c:pt>
              </c:numCache>
            </c:numRef>
          </c:val>
          <c:extLst>
            <c:ext xmlns:c16="http://schemas.microsoft.com/office/drawing/2014/chart" uri="{C3380CC4-5D6E-409C-BE32-E72D297353CC}">
              <c16:uniqueId val="{00000001-1EB9-455A-A594-B321E60A8FF2}"/>
            </c:ext>
          </c:extLst>
        </c:ser>
        <c:ser>
          <c:idx val="2"/>
          <c:order val="2"/>
          <c:tx>
            <c:strRef>
              <c:f>Sheet1!$D$1</c:f>
              <c:strCache>
                <c:ptCount val="1"/>
                <c:pt idx="0">
                  <c:v>401(k) + Match</c:v>
                </c:pt>
              </c:strCache>
            </c:strRef>
          </c:tx>
          <c:spPr>
            <a:solidFill>
              <a:schemeClr val="accent3">
                <a:alpha val="60000"/>
              </a:schemeClr>
            </a:solidFill>
            <a:ln w="25400">
              <a:noFill/>
            </a:ln>
            <a:effectLst/>
          </c:spPr>
          <c:cat>
            <c:numRef>
              <c:f>Sheet1!$A$2:$A$12</c:f>
              <c:numCache>
                <c:formatCode>m/d/yyyy</c:formatCode>
                <c:ptCount val="11"/>
                <c:pt idx="0">
                  <c:v>44197</c:v>
                </c:pt>
                <c:pt idx="1">
                  <c:v>46023</c:v>
                </c:pt>
                <c:pt idx="2">
                  <c:v>47849</c:v>
                </c:pt>
                <c:pt idx="3">
                  <c:v>49675</c:v>
                </c:pt>
                <c:pt idx="4">
                  <c:v>51502</c:v>
                </c:pt>
                <c:pt idx="5">
                  <c:v>53328</c:v>
                </c:pt>
                <c:pt idx="6">
                  <c:v>55154</c:v>
                </c:pt>
                <c:pt idx="7">
                  <c:v>56980</c:v>
                </c:pt>
                <c:pt idx="8">
                  <c:v>58807</c:v>
                </c:pt>
                <c:pt idx="9">
                  <c:v>60633</c:v>
                </c:pt>
                <c:pt idx="10">
                  <c:v>61363</c:v>
                </c:pt>
              </c:numCache>
            </c:numRef>
          </c:cat>
          <c:val>
            <c:numRef>
              <c:f>Sheet1!$D$2:$D$12</c:f>
              <c:numCache>
                <c:formatCode>General</c:formatCode>
                <c:ptCount val="11"/>
                <c:pt idx="0">
                  <c:v>225</c:v>
                </c:pt>
                <c:pt idx="1">
                  <c:v>17143</c:v>
                </c:pt>
                <c:pt idx="2">
                  <c:v>44502</c:v>
                </c:pt>
                <c:pt idx="3">
                  <c:v>88166</c:v>
                </c:pt>
                <c:pt idx="4">
                  <c:v>157849</c:v>
                </c:pt>
                <c:pt idx="5">
                  <c:v>269058</c:v>
                </c:pt>
                <c:pt idx="6">
                  <c:v>446539</c:v>
                </c:pt>
                <c:pt idx="7">
                  <c:v>729785</c:v>
                </c:pt>
                <c:pt idx="8">
                  <c:v>1181824</c:v>
                </c:pt>
                <c:pt idx="9">
                  <c:v>1903242</c:v>
                </c:pt>
                <c:pt idx="10">
                  <c:v>2300471</c:v>
                </c:pt>
              </c:numCache>
            </c:numRef>
          </c:val>
          <c:extLst>
            <c:ext xmlns:c16="http://schemas.microsoft.com/office/drawing/2014/chart" uri="{C3380CC4-5D6E-409C-BE32-E72D297353CC}">
              <c16:uniqueId val="{00000002-1EB9-455A-A594-B321E60A8FF2}"/>
            </c:ext>
          </c:extLst>
        </c:ser>
        <c:dLbls>
          <c:showLegendKey val="0"/>
          <c:showVal val="0"/>
          <c:showCatName val="0"/>
          <c:showSerName val="0"/>
          <c:showPercent val="0"/>
          <c:showBubbleSize val="0"/>
        </c:dLbls>
        <c:axId val="578086760"/>
        <c:axId val="578093816"/>
      </c:areaChart>
      <c:dateAx>
        <c:axId val="578086760"/>
        <c:scaling>
          <c:orientation val="minMax"/>
          <c:min val="47484"/>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93816"/>
        <c:crosses val="autoZero"/>
        <c:auto val="1"/>
        <c:lblOffset val="100"/>
        <c:baseTimeUnit val="years"/>
        <c:majorUnit val="10"/>
        <c:majorTimeUnit val="years"/>
      </c:dateAx>
      <c:valAx>
        <c:axId val="578093816"/>
        <c:scaling>
          <c:orientation val="minMax"/>
          <c:max val="2349999.9999999995"/>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solidFill>
            <a:schemeClr val="bg1">
              <a:alpha val="57000"/>
            </a:schemeClr>
          </a:solid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086760"/>
        <c:crosses val="autoZero"/>
        <c:crossBetween val="midCat"/>
        <c:majorUnit val="300000"/>
        <c:minorUnit val="40000"/>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0.18844</cdr:x>
      <cdr:y>0.01729</cdr:y>
    </cdr:from>
    <cdr:to>
      <cdr:x>0.866</cdr:x>
      <cdr:y>0.07602</cdr:y>
    </cdr:to>
    <cdr:sp macro="" textlink="">
      <cdr:nvSpPr>
        <cdr:cNvPr id="5" name="TextBox 4"/>
        <cdr:cNvSpPr txBox="1"/>
      </cdr:nvSpPr>
      <cdr:spPr>
        <a:xfrm xmlns:a="http://schemas.openxmlformats.org/drawingml/2006/main">
          <a:off x="1602046" y="91441"/>
          <a:ext cx="5760324" cy="31065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endParaRPr lang="en-US" sz="1400" dirty="0">
            <a:solidFill>
              <a:schemeClr val="tx1">
                <a:lumMod val="65000"/>
                <a:lumOff val="3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362542" y="210944"/>
            <a:ext cx="6140567" cy="496332"/>
          </a:xfrm>
          <a:prstGeom prst="rect">
            <a:avLst/>
          </a:prstGeom>
        </p:spPr>
        <p:txBody>
          <a:bodyPr vert="horz" lIns="93102" tIns="46552" rIns="93102" bIns="46552" rtlCol="0" anchor="b"/>
          <a:lstStyle>
            <a:lvl1pPr algn="l">
              <a:defRPr sz="1200"/>
            </a:lvl1pPr>
          </a:lstStyle>
          <a:p>
            <a:endParaRPr/>
          </a:p>
        </p:txBody>
      </p:sp>
      <p:sp>
        <p:nvSpPr>
          <p:cNvPr id="7" name="Date Placeholder 2"/>
          <p:cNvSpPr>
            <a:spLocks noGrp="1"/>
          </p:cNvSpPr>
          <p:nvPr>
            <p:ph type="dt" idx="1"/>
          </p:nvPr>
        </p:nvSpPr>
        <p:spPr>
          <a:xfrm>
            <a:off x="5579760" y="9332073"/>
            <a:ext cx="1013987" cy="419124"/>
          </a:xfrm>
          <a:prstGeom prst="rect">
            <a:avLst/>
          </a:prstGeom>
        </p:spPr>
        <p:txBody>
          <a:bodyPr vert="horz" lIns="93102" tIns="46552" rIns="93102" bIns="46552" rtlCol="0" anchor="b"/>
          <a:lstStyle>
            <a:lvl1pPr algn="r">
              <a:defRPr sz="1200"/>
            </a:lvl1pPr>
          </a:lstStyle>
          <a:p>
            <a:fld id="{93176727-6A19-4DE8-B47E-7FD6EA47E672}" type="datetimeFigureOut">
              <a:rPr lang="en-US"/>
              <a:t>5/19/2021</a:t>
            </a:fld>
            <a:endParaRPr/>
          </a:p>
        </p:txBody>
      </p:sp>
      <p:sp>
        <p:nvSpPr>
          <p:cNvPr id="8" name="Footer Placeholder 5"/>
          <p:cNvSpPr>
            <a:spLocks noGrp="1"/>
          </p:cNvSpPr>
          <p:nvPr>
            <p:ph type="ftr" sz="quarter" idx="2"/>
          </p:nvPr>
        </p:nvSpPr>
        <p:spPr>
          <a:xfrm>
            <a:off x="991329" y="9331040"/>
            <a:ext cx="4475137" cy="420160"/>
          </a:xfrm>
          <a:prstGeom prst="rect">
            <a:avLst/>
          </a:prstGeom>
        </p:spPr>
        <p:txBody>
          <a:bodyPr vert="horz" lIns="93102" tIns="46552" rIns="93102" bIns="46552" rtlCol="0" anchor="b"/>
          <a:lstStyle>
            <a:lvl1pPr algn="l">
              <a:defRPr sz="1200"/>
            </a:lvl1pPr>
          </a:lstStyle>
          <a:p>
            <a:endParaRPr/>
          </a:p>
        </p:txBody>
      </p:sp>
      <p:sp>
        <p:nvSpPr>
          <p:cNvPr id="9" name="Slide Number Placeholder 6"/>
          <p:cNvSpPr>
            <a:spLocks noGrp="1"/>
          </p:cNvSpPr>
          <p:nvPr>
            <p:ph type="sldNum" sz="quarter" idx="3"/>
          </p:nvPr>
        </p:nvSpPr>
        <p:spPr>
          <a:xfrm>
            <a:off x="351213" y="9331040"/>
            <a:ext cx="503218" cy="420160"/>
          </a:xfrm>
          <a:prstGeom prst="rect">
            <a:avLst/>
          </a:prstGeom>
        </p:spPr>
        <p:txBody>
          <a:bodyPr vert="horz" lIns="93102" tIns="46552" rIns="93102" bIns="46552" rtlCol="0" anchor="b"/>
          <a:lstStyle>
            <a:lvl1pPr algn="r">
              <a:defRPr sz="1200"/>
            </a:lvl1pPr>
          </a:lstStyle>
          <a:p>
            <a:fld id="{095BBE4E-8AFD-45B3-8A52-6FC96354F416}" type="slidenum">
              <a:rPr/>
              <a:t>‹#›</a:t>
            </a:fld>
            <a:endParaRPr/>
          </a:p>
        </p:txBody>
      </p:sp>
      <p:cxnSp>
        <p:nvCxnSpPr>
          <p:cNvPr id="10" name="Straight Connector 9"/>
          <p:cNvCxnSpPr/>
          <p:nvPr/>
        </p:nvCxnSpPr>
        <p:spPr>
          <a:xfrm>
            <a:off x="925240" y="9342417"/>
            <a:ext cx="0" cy="4136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46716" y="9342417"/>
            <a:ext cx="0" cy="4136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58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62545" y="210944"/>
            <a:ext cx="5845057" cy="496332"/>
          </a:xfrm>
          <a:prstGeom prst="rect">
            <a:avLst/>
          </a:prstGeom>
        </p:spPr>
        <p:txBody>
          <a:bodyPr vert="horz" lIns="93102" tIns="46552" rIns="93102" bIns="46552" rtlCol="0" anchor="b"/>
          <a:lstStyle>
            <a:lvl1pPr algn="l">
              <a:defRPr sz="1200"/>
            </a:lvl1pPr>
          </a:lstStyle>
          <a:p>
            <a:endParaRPr/>
          </a:p>
        </p:txBody>
      </p:sp>
      <p:sp>
        <p:nvSpPr>
          <p:cNvPr id="3" name="Date Placeholder 2"/>
          <p:cNvSpPr>
            <a:spLocks noGrp="1"/>
          </p:cNvSpPr>
          <p:nvPr>
            <p:ph type="dt" idx="1"/>
          </p:nvPr>
        </p:nvSpPr>
        <p:spPr>
          <a:xfrm>
            <a:off x="5579760" y="9332073"/>
            <a:ext cx="1013987" cy="419124"/>
          </a:xfrm>
          <a:prstGeom prst="rect">
            <a:avLst/>
          </a:prstGeom>
        </p:spPr>
        <p:txBody>
          <a:bodyPr vert="horz" lIns="93102" tIns="46552" rIns="93102" bIns="46552" rtlCol="0" anchor="b"/>
          <a:lstStyle>
            <a:lvl1pPr algn="r">
              <a:defRPr sz="1200"/>
            </a:lvl1pPr>
          </a:lstStyle>
          <a:p>
            <a:fld id="{93176727-6A19-4DE8-B47E-7FD6EA47E672}" type="datetimeFigureOut">
              <a:rPr lang="en-US"/>
              <a:t>5/19/2021</a:t>
            </a:fld>
            <a:endParaRPr/>
          </a:p>
        </p:txBody>
      </p:sp>
      <p:sp>
        <p:nvSpPr>
          <p:cNvPr id="4" name="Slide Image Placeholder 3"/>
          <p:cNvSpPr>
            <a:spLocks noGrp="1" noRot="1" noChangeAspect="1"/>
          </p:cNvSpPr>
          <p:nvPr>
            <p:ph type="sldImg" idx="2"/>
          </p:nvPr>
        </p:nvSpPr>
        <p:spPr>
          <a:xfrm>
            <a:off x="217488" y="744538"/>
            <a:ext cx="3170237" cy="2378075"/>
          </a:xfrm>
          <a:prstGeom prst="rect">
            <a:avLst/>
          </a:prstGeom>
          <a:noFill/>
          <a:ln w="12700">
            <a:solidFill>
              <a:prstClr val="black"/>
            </a:solidFill>
          </a:ln>
        </p:spPr>
        <p:txBody>
          <a:bodyPr vert="horz" lIns="93102" tIns="46552" rIns="93102" bIns="46552" rtlCol="0" anchor="ctr"/>
          <a:lstStyle/>
          <a:p>
            <a:endParaRPr/>
          </a:p>
        </p:txBody>
      </p:sp>
      <p:sp>
        <p:nvSpPr>
          <p:cNvPr id="5" name="Notes Placeholder 4"/>
          <p:cNvSpPr>
            <a:spLocks noGrp="1"/>
          </p:cNvSpPr>
          <p:nvPr>
            <p:ph type="body" sz="quarter" idx="3"/>
          </p:nvPr>
        </p:nvSpPr>
        <p:spPr>
          <a:xfrm>
            <a:off x="362544" y="3201342"/>
            <a:ext cx="6231202" cy="5980799"/>
          </a:xfrm>
          <a:prstGeom prst="rect">
            <a:avLst/>
          </a:prstGeom>
        </p:spPr>
        <p:txBody>
          <a:bodyPr vert="horz" lIns="93102" tIns="46552" rIns="93102" bIns="4655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991329" y="9331040"/>
            <a:ext cx="4475137" cy="420160"/>
          </a:xfrm>
          <a:prstGeom prst="rect">
            <a:avLst/>
          </a:prstGeom>
        </p:spPr>
        <p:txBody>
          <a:bodyPr vert="horz" lIns="93102" tIns="46552" rIns="93102" bIns="46552" rtlCol="0" anchor="b"/>
          <a:lstStyle>
            <a:lvl1pPr algn="l">
              <a:defRPr sz="1200"/>
            </a:lvl1pPr>
          </a:lstStyle>
          <a:p>
            <a:endParaRPr/>
          </a:p>
        </p:txBody>
      </p:sp>
      <p:sp>
        <p:nvSpPr>
          <p:cNvPr id="7" name="Slide Number Placeholder 6"/>
          <p:cNvSpPr>
            <a:spLocks noGrp="1"/>
          </p:cNvSpPr>
          <p:nvPr>
            <p:ph type="sldNum" sz="quarter" idx="5"/>
          </p:nvPr>
        </p:nvSpPr>
        <p:spPr>
          <a:xfrm>
            <a:off x="351213" y="9331040"/>
            <a:ext cx="503218" cy="420160"/>
          </a:xfrm>
          <a:prstGeom prst="rect">
            <a:avLst/>
          </a:prstGeom>
        </p:spPr>
        <p:txBody>
          <a:bodyPr vert="horz" lIns="93102" tIns="46552" rIns="93102" bIns="46552" rtlCol="0" anchor="b"/>
          <a:lstStyle>
            <a:lvl1pPr algn="r">
              <a:defRPr sz="1200"/>
            </a:lvl1pPr>
          </a:lstStyle>
          <a:p>
            <a:fld id="{095BBE4E-8AFD-45B3-8A52-6FC96354F416}" type="slidenum">
              <a:rPr/>
              <a:t>‹#›</a:t>
            </a:fld>
            <a:endParaRPr/>
          </a:p>
        </p:txBody>
      </p:sp>
      <p:cxnSp>
        <p:nvCxnSpPr>
          <p:cNvPr id="9" name="Straight Connector 8"/>
          <p:cNvCxnSpPr/>
          <p:nvPr/>
        </p:nvCxnSpPr>
        <p:spPr>
          <a:xfrm>
            <a:off x="925240" y="9342417"/>
            <a:ext cx="0" cy="4136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46716" y="9342417"/>
            <a:ext cx="0" cy="4136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mn-lt"/>
        <a:ea typeface="+mn-ea"/>
        <a:cs typeface="+mn-cs"/>
      </a:defRPr>
    </a:lvl1pPr>
    <a:lvl2pPr marL="609585" algn="l" defTabSz="1219170" rtl="0" eaLnBrk="1" latinLnBrk="0" hangingPunct="1">
      <a:defRPr sz="1400" kern="1200">
        <a:solidFill>
          <a:schemeClr val="tx1"/>
        </a:solidFill>
        <a:latin typeface="+mn-lt"/>
        <a:ea typeface="+mn-ea"/>
        <a:cs typeface="+mn-cs"/>
      </a:defRPr>
    </a:lvl2pPr>
    <a:lvl3pPr marL="1219170" algn="l" defTabSz="1219170" rtl="0" eaLnBrk="1" latinLnBrk="0" hangingPunct="1">
      <a:defRPr sz="1400" kern="1200">
        <a:solidFill>
          <a:schemeClr val="tx1"/>
        </a:solidFill>
        <a:latin typeface="+mn-lt"/>
        <a:ea typeface="+mn-ea"/>
        <a:cs typeface="+mn-cs"/>
      </a:defRPr>
    </a:lvl3pPr>
    <a:lvl4pPr marL="1828754" algn="l" defTabSz="1219170" rtl="0" eaLnBrk="1" latinLnBrk="0" hangingPunct="1">
      <a:defRPr sz="1400" kern="1200">
        <a:solidFill>
          <a:schemeClr val="tx1"/>
        </a:solidFill>
        <a:latin typeface="+mn-lt"/>
        <a:ea typeface="+mn-ea"/>
        <a:cs typeface="+mn-cs"/>
      </a:defRPr>
    </a:lvl4pPr>
    <a:lvl5pPr marL="2438339" algn="l" defTabSz="1219170" rtl="0" eaLnBrk="1" latinLnBrk="0" hangingPunct="1">
      <a:defRPr sz="1400" kern="1200">
        <a:solidFill>
          <a:schemeClr val="tx1"/>
        </a:solidFill>
        <a:latin typeface="+mn-lt"/>
        <a:ea typeface="+mn-ea"/>
        <a:cs typeface="+mn-cs"/>
      </a:defRPr>
    </a:lvl5pPr>
    <a:lvl6pPr marL="3047924" algn="l" defTabSz="1219170" rtl="0" eaLnBrk="1" latinLnBrk="0" hangingPunct="1">
      <a:defRPr sz="1584" kern="1200">
        <a:solidFill>
          <a:schemeClr val="tx1"/>
        </a:solidFill>
        <a:latin typeface="+mn-lt"/>
        <a:ea typeface="+mn-ea"/>
        <a:cs typeface="+mn-cs"/>
      </a:defRPr>
    </a:lvl6pPr>
    <a:lvl7pPr marL="3657509" algn="l" defTabSz="1219170" rtl="0" eaLnBrk="1" latinLnBrk="0" hangingPunct="1">
      <a:defRPr sz="1584" kern="1200">
        <a:solidFill>
          <a:schemeClr val="tx1"/>
        </a:solidFill>
        <a:latin typeface="+mn-lt"/>
        <a:ea typeface="+mn-ea"/>
        <a:cs typeface="+mn-cs"/>
      </a:defRPr>
    </a:lvl7pPr>
    <a:lvl8pPr marL="4267093" algn="l" defTabSz="1219170" rtl="0" eaLnBrk="1" latinLnBrk="0" hangingPunct="1">
      <a:defRPr sz="1584" kern="1200">
        <a:solidFill>
          <a:schemeClr val="tx1"/>
        </a:solidFill>
        <a:latin typeface="+mn-lt"/>
        <a:ea typeface="+mn-ea"/>
        <a:cs typeface="+mn-cs"/>
      </a:defRPr>
    </a:lvl8pPr>
    <a:lvl9pPr marL="4876678" algn="l" defTabSz="1219170" rtl="0" eaLnBrk="1" latinLnBrk="0" hangingPunct="1">
      <a:defRPr sz="15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dirty="0">
                <a:solidFill>
                  <a:schemeClr val="tx1"/>
                </a:solidFill>
                <a:effectLst/>
                <a:latin typeface="+mn-lt"/>
                <a:ea typeface="+mn-ea"/>
                <a:cs typeface="+mn-cs"/>
              </a:rPr>
              <a:t>90%</a:t>
            </a:r>
            <a:r>
              <a:rPr lang="en-US" sz="1400" b="0" i="0" u="none" strike="noStrike" kern="1200" dirty="0">
                <a:solidFill>
                  <a:schemeClr val="tx1"/>
                </a:solidFill>
                <a:effectLst/>
                <a:latin typeface="+mn-lt"/>
                <a:ea typeface="+mn-ea"/>
                <a:cs typeface="+mn-cs"/>
              </a:rPr>
              <a:t> of new startups fail. 75% of venture-backed startups fail. Under 50% of businesses make it to their fifth year. 33% of startups make it to the 10-year mark.</a:t>
            </a:r>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a:t>
            </a:fld>
            <a:endParaRPr lang="en-US"/>
          </a:p>
        </p:txBody>
      </p:sp>
    </p:spTree>
    <p:extLst>
      <p:ext uri="{BB962C8B-B14F-4D97-AF65-F5344CB8AC3E}">
        <p14:creationId xmlns:p14="http://schemas.microsoft.com/office/powerpoint/2010/main" val="77181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729785</a:t>
            </a:r>
          </a:p>
        </p:txBody>
      </p:sp>
      <p:sp>
        <p:nvSpPr>
          <p:cNvPr id="4" name="Slide Number Placeholder 3"/>
          <p:cNvSpPr>
            <a:spLocks noGrp="1"/>
          </p:cNvSpPr>
          <p:nvPr>
            <p:ph type="sldNum" sz="quarter" idx="10"/>
          </p:nvPr>
        </p:nvSpPr>
        <p:spPr/>
        <p:txBody>
          <a:bodyPr/>
          <a:lstStyle/>
          <a:p>
            <a:fld id="{095BBE4E-8AFD-45B3-8A52-6FC96354F416}" type="slidenum">
              <a:rPr lang="en-US" smtClean="0"/>
              <a:t>16</a:t>
            </a:fld>
            <a:endParaRPr lang="en-US"/>
          </a:p>
        </p:txBody>
      </p:sp>
    </p:spTree>
    <p:extLst>
      <p:ext uri="{BB962C8B-B14F-4D97-AF65-F5344CB8AC3E}">
        <p14:creationId xmlns:p14="http://schemas.microsoft.com/office/powerpoint/2010/main" val="180302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18</a:t>
            </a:fld>
            <a:endParaRPr lang="en-US"/>
          </a:p>
        </p:txBody>
      </p:sp>
    </p:spTree>
    <p:extLst>
      <p:ext uri="{BB962C8B-B14F-4D97-AF65-F5344CB8AC3E}">
        <p14:creationId xmlns:p14="http://schemas.microsoft.com/office/powerpoint/2010/main" val="20189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19</a:t>
            </a:fld>
            <a:endParaRPr lang="en-US"/>
          </a:p>
        </p:txBody>
      </p:sp>
    </p:spTree>
    <p:extLst>
      <p:ext uri="{BB962C8B-B14F-4D97-AF65-F5344CB8AC3E}">
        <p14:creationId xmlns:p14="http://schemas.microsoft.com/office/powerpoint/2010/main" val="289395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21</a:t>
            </a:fld>
            <a:endParaRPr lang="en-US"/>
          </a:p>
        </p:txBody>
      </p:sp>
    </p:spTree>
    <p:extLst>
      <p:ext uri="{BB962C8B-B14F-4D97-AF65-F5344CB8AC3E}">
        <p14:creationId xmlns:p14="http://schemas.microsoft.com/office/powerpoint/2010/main" val="225950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1FA003C-ACE2-4EF7-AF62-71758D32E637}" type="slidenum">
              <a:rPr lang="bg-BG" smtClean="0">
                <a:solidFill>
                  <a:prstClr val="black"/>
                </a:solidFill>
              </a:rPr>
              <a:pPr/>
              <a:t>22</a:t>
            </a:fld>
            <a:endParaRPr lang="bg-BG">
              <a:solidFill>
                <a:prstClr val="black"/>
              </a:solidFill>
            </a:endParaRPr>
          </a:p>
        </p:txBody>
      </p:sp>
    </p:spTree>
    <p:extLst>
      <p:ext uri="{BB962C8B-B14F-4D97-AF65-F5344CB8AC3E}">
        <p14:creationId xmlns:p14="http://schemas.microsoft.com/office/powerpoint/2010/main" val="179096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1FA003C-ACE2-4EF7-AF62-71758D32E637}" type="slidenum">
              <a:rPr lang="bg-BG" smtClean="0">
                <a:solidFill>
                  <a:prstClr val="black"/>
                </a:solidFill>
              </a:rPr>
              <a:pPr/>
              <a:t>23</a:t>
            </a:fld>
            <a:endParaRPr lang="bg-BG">
              <a:solidFill>
                <a:prstClr val="black"/>
              </a:solidFill>
            </a:endParaRPr>
          </a:p>
        </p:txBody>
      </p:sp>
    </p:spTree>
    <p:extLst>
      <p:ext uri="{BB962C8B-B14F-4D97-AF65-F5344CB8AC3E}">
        <p14:creationId xmlns:p14="http://schemas.microsoft.com/office/powerpoint/2010/main" val="240696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33C7F-8361-4DEB-A0C8-DADE3243B8FE}" type="slidenum">
              <a:rPr lang="en-US" smtClean="0"/>
              <a:t>24</a:t>
            </a:fld>
            <a:endParaRPr lang="en-US" dirty="0"/>
          </a:p>
        </p:txBody>
      </p:sp>
    </p:spTree>
    <p:extLst>
      <p:ext uri="{BB962C8B-B14F-4D97-AF65-F5344CB8AC3E}">
        <p14:creationId xmlns:p14="http://schemas.microsoft.com/office/powerpoint/2010/main" val="7630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25</a:t>
            </a:fld>
            <a:endParaRPr lang="en-US" dirty="0"/>
          </a:p>
        </p:txBody>
      </p:sp>
    </p:spTree>
    <p:extLst>
      <p:ext uri="{BB962C8B-B14F-4D97-AF65-F5344CB8AC3E}">
        <p14:creationId xmlns:p14="http://schemas.microsoft.com/office/powerpoint/2010/main" val="243769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is true is</a:t>
            </a:r>
            <a:r>
              <a:rPr lang="en-US" baseline="0" dirty="0"/>
              <a:t> for your employees</a:t>
            </a:r>
          </a:p>
          <a:p>
            <a:r>
              <a:rPr lang="en-US" baseline="0" dirty="0"/>
              <a:t>But don’t worry.  Today’s presentation is message of hope because over the course of our time together, I’m going to illustrate how achievable financial wellness is, and it doesn’t require affluence.  It does require consistent application of the same principals and behaviors you deploy to run your business.</a:t>
            </a:r>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5</a:t>
            </a:fld>
            <a:endParaRPr lang="en-US"/>
          </a:p>
        </p:txBody>
      </p:sp>
    </p:spTree>
    <p:extLst>
      <p:ext uri="{BB962C8B-B14F-4D97-AF65-F5344CB8AC3E}">
        <p14:creationId xmlns:p14="http://schemas.microsoft.com/office/powerpoint/2010/main" val="385329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7</a:t>
            </a:fld>
            <a:endParaRPr lang="en-US"/>
          </a:p>
        </p:txBody>
      </p:sp>
    </p:spTree>
    <p:extLst>
      <p:ext uri="{BB962C8B-B14F-4D97-AF65-F5344CB8AC3E}">
        <p14:creationId xmlns:p14="http://schemas.microsoft.com/office/powerpoint/2010/main" val="67241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8</a:t>
            </a:fld>
            <a:endParaRPr lang="en-US"/>
          </a:p>
        </p:txBody>
      </p:sp>
    </p:spTree>
    <p:extLst>
      <p:ext uri="{BB962C8B-B14F-4D97-AF65-F5344CB8AC3E}">
        <p14:creationId xmlns:p14="http://schemas.microsoft.com/office/powerpoint/2010/main" val="194104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has uniquely and ambitiously reframed</a:t>
            </a:r>
            <a:r>
              <a:rPr lang="en-US" baseline="0" dirty="0"/>
              <a:t> what it means to win.</a:t>
            </a:r>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10</a:t>
            </a:fld>
            <a:endParaRPr lang="en-US"/>
          </a:p>
        </p:txBody>
      </p:sp>
    </p:spTree>
    <p:extLst>
      <p:ext uri="{BB962C8B-B14F-4D97-AF65-F5344CB8AC3E}">
        <p14:creationId xmlns:p14="http://schemas.microsoft.com/office/powerpoint/2010/main" val="311146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11</a:t>
            </a:fld>
            <a:endParaRPr lang="en-US"/>
          </a:p>
        </p:txBody>
      </p:sp>
    </p:spTree>
    <p:extLst>
      <p:ext uri="{BB962C8B-B14F-4D97-AF65-F5344CB8AC3E}">
        <p14:creationId xmlns:p14="http://schemas.microsoft.com/office/powerpoint/2010/main" val="385729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12</a:t>
            </a:fld>
            <a:endParaRPr lang="en-US"/>
          </a:p>
        </p:txBody>
      </p:sp>
    </p:spTree>
    <p:extLst>
      <p:ext uri="{BB962C8B-B14F-4D97-AF65-F5344CB8AC3E}">
        <p14:creationId xmlns:p14="http://schemas.microsoft.com/office/powerpoint/2010/main" val="261660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14</a:t>
            </a:fld>
            <a:endParaRPr lang="en-US"/>
          </a:p>
        </p:txBody>
      </p:sp>
    </p:spTree>
    <p:extLst>
      <p:ext uri="{BB962C8B-B14F-4D97-AF65-F5344CB8AC3E}">
        <p14:creationId xmlns:p14="http://schemas.microsoft.com/office/powerpoint/2010/main" val="255678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15</a:t>
            </a:fld>
            <a:endParaRPr lang="en-US"/>
          </a:p>
        </p:txBody>
      </p:sp>
    </p:spTree>
    <p:extLst>
      <p:ext uri="{BB962C8B-B14F-4D97-AF65-F5344CB8AC3E}">
        <p14:creationId xmlns:p14="http://schemas.microsoft.com/office/powerpoint/2010/main" val="266946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954B-631C-4E41-953C-F499DC3C4F8D}"/>
              </a:ext>
            </a:extLst>
          </p:cNvPr>
          <p:cNvSpPr>
            <a:spLocks noGrp="1"/>
          </p:cNvSpPr>
          <p:nvPr>
            <p:ph type="ctrTitle" hasCustomPrompt="1"/>
          </p:nvPr>
        </p:nvSpPr>
        <p:spPr>
          <a:xfrm>
            <a:off x="204418" y="1371599"/>
            <a:ext cx="8735165" cy="1709928"/>
          </a:xfrm>
        </p:spPr>
        <p:txBody>
          <a:bodyPr lIns="9144" rIns="9144" anchor="b"/>
          <a:lstStyle>
            <a:lvl1pPr algn="l">
              <a:defRPr sz="3200"/>
            </a:lvl1pPr>
          </a:lstStyle>
          <a:p>
            <a:r>
              <a:rPr lang="en-US" dirty="0"/>
              <a:t>Add Title Here</a:t>
            </a:r>
          </a:p>
        </p:txBody>
      </p:sp>
      <p:sp>
        <p:nvSpPr>
          <p:cNvPr id="3" name="Subtitle 2">
            <a:extLst>
              <a:ext uri="{FF2B5EF4-FFF2-40B4-BE49-F238E27FC236}">
                <a16:creationId xmlns:a16="http://schemas.microsoft.com/office/drawing/2014/main" id="{FDCAD36C-CDDD-4006-B9A1-7DDC249275F9}"/>
              </a:ext>
            </a:extLst>
          </p:cNvPr>
          <p:cNvSpPr>
            <a:spLocks noGrp="1"/>
          </p:cNvSpPr>
          <p:nvPr>
            <p:ph type="subTitle" idx="1" hasCustomPrompt="1"/>
          </p:nvPr>
        </p:nvSpPr>
        <p:spPr>
          <a:xfrm>
            <a:off x="204418" y="3109830"/>
            <a:ext cx="8735165" cy="868680"/>
          </a:xfrm>
        </p:spPr>
        <p:txBody>
          <a:bodyPr/>
          <a:lstStyle>
            <a:lvl1pPr marL="0" indent="0" algn="l">
              <a:spcBef>
                <a:spcPts val="0"/>
              </a:spcBef>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pic>
        <p:nvPicPr>
          <p:cNvPr id="7" name="logo">
            <a:extLst>
              <a:ext uri="{FF2B5EF4-FFF2-40B4-BE49-F238E27FC236}">
                <a16:creationId xmlns:a16="http://schemas.microsoft.com/office/drawing/2014/main" id="{B37A2711-64B5-489A-98D6-88871BEA229D}"/>
              </a:ext>
            </a:extLst>
          </p:cNvPr>
          <p:cNvPicPr>
            <a:picLocks noChangeAspect="1"/>
          </p:cNvPicPr>
          <p:nvPr userDrawn="1">
            <p:custDataLst>
              <p:tags r:id="rId1"/>
            </p:custDataLst>
          </p:nvPr>
        </p:nvPicPr>
        <p:blipFill rotWithShape="1">
          <a:blip r:embed="rId4"/>
          <a:srcRect r="92843" b="-13714"/>
          <a:stretch/>
        </p:blipFill>
        <p:spPr>
          <a:xfrm>
            <a:off x="6457338" y="6047471"/>
            <a:ext cx="131721" cy="716400"/>
          </a:xfrm>
          <a:prstGeom prst="rect">
            <a:avLst/>
          </a:prstGeom>
        </p:spPr>
      </p:pic>
      <p:pic>
        <p:nvPicPr>
          <p:cNvPr id="5" name="Picture 4">
            <a:extLst>
              <a:ext uri="{FF2B5EF4-FFF2-40B4-BE49-F238E27FC236}">
                <a16:creationId xmlns:a16="http://schemas.microsoft.com/office/drawing/2014/main" id="{B856DCA4-D03E-DE40-84D7-30E335D61871}"/>
              </a:ext>
            </a:extLst>
          </p:cNvPr>
          <p:cNvPicPr>
            <a:picLocks noChangeAspect="1"/>
          </p:cNvPicPr>
          <p:nvPr userDrawn="1"/>
        </p:nvPicPr>
        <p:blipFill>
          <a:blip r:embed="rId5"/>
          <a:stretch>
            <a:fillRect/>
          </a:stretch>
        </p:blipFill>
        <p:spPr>
          <a:xfrm>
            <a:off x="6656328" y="6029299"/>
            <a:ext cx="2299316" cy="625992"/>
          </a:xfrm>
          <a:prstGeom prst="rect">
            <a:avLst/>
          </a:prstGeom>
        </p:spPr>
      </p:pic>
    </p:spTree>
    <p:extLst>
      <p:ext uri="{BB962C8B-B14F-4D97-AF65-F5344CB8AC3E}">
        <p14:creationId xmlns:p14="http://schemas.microsoft.com/office/powerpoint/2010/main" val="67572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U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noAutofit/>
          </a:bodyPr>
          <a:lstStyle>
            <a:lvl1pPr>
              <a:defRPr/>
            </a:lvl1pPr>
          </a:lstStyle>
          <a:p>
            <a:r>
              <a:rPr dirty="0"/>
              <a:t>Page Title Here</a:t>
            </a:r>
          </a:p>
        </p:txBody>
      </p:sp>
      <p:sp>
        <p:nvSpPr>
          <p:cNvPr id="3" name="Content Placeholder 2"/>
          <p:cNvSpPr>
            <a:spLocks noGrp="1"/>
          </p:cNvSpPr>
          <p:nvPr>
            <p:ph idx="1" hasCustomPrompt="1"/>
          </p:nvPr>
        </p:nvSpPr>
        <p:spPr>
          <a:xfrm>
            <a:off x="127000" y="974724"/>
            <a:ext cx="8888413" cy="2606040"/>
          </a:xfrm>
        </p:spPr>
        <p:txBody>
          <a:bodyPr>
            <a:noAutofit/>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Content Placeholder 7"/>
          <p:cNvSpPr>
            <a:spLocks noGrp="1"/>
          </p:cNvSpPr>
          <p:nvPr>
            <p:ph sz="quarter" idx="13" hasCustomPrompt="1"/>
          </p:nvPr>
        </p:nvSpPr>
        <p:spPr>
          <a:xfrm>
            <a:off x="127000" y="3657600"/>
            <a:ext cx="8888413"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1" name="Text Placeholder 10"/>
          <p:cNvSpPr>
            <a:spLocks noGrp="1"/>
          </p:cNvSpPr>
          <p:nvPr>
            <p:ph type="body" sz="quarter" idx="16" hasCustomPrompt="1"/>
            <p:custDataLst>
              <p:tags r:id="rId1"/>
            </p:custDataLst>
          </p:nvPr>
        </p:nvSpPr>
        <p:spPr>
          <a:xfrm>
            <a:off x="128017" y="435179"/>
            <a:ext cx="7761525" cy="384048"/>
          </a:xfrm>
        </p:spPr>
        <p:txBody>
          <a:bodyPr lIns="0" rIns="0"/>
          <a:lstStyle>
            <a:lvl1pPr marL="0" indent="0">
              <a:buNone/>
              <a:defRPr sz="1800">
                <a:solidFill>
                  <a:schemeClr val="tx2"/>
                </a:solidFill>
              </a:defRPr>
            </a:lvl1pPr>
          </a:lstStyle>
          <a:p>
            <a:pPr lvl="0"/>
            <a:r>
              <a:rPr lang="en-US" noProof="0"/>
              <a:t>Subtitle Here</a:t>
            </a:r>
          </a:p>
        </p:txBody>
      </p:sp>
    </p:spTree>
    <p:extLst>
      <p:ext uri="{BB962C8B-B14F-4D97-AF65-F5344CB8AC3E}">
        <p14:creationId xmlns:p14="http://schemas.microsoft.com/office/powerpoint/2010/main" val="229410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rPr dirty="0"/>
              <a:t>Page Title Here</a:t>
            </a:r>
          </a:p>
        </p:txBody>
      </p:sp>
      <p:sp>
        <p:nvSpPr>
          <p:cNvPr id="3" name="Content Placeholder 2"/>
          <p:cNvSpPr>
            <a:spLocks noGrp="1"/>
          </p:cNvSpPr>
          <p:nvPr>
            <p:ph sz="half" idx="1" hasCustomPrompt="1"/>
          </p:nvPr>
        </p:nvSpPr>
        <p:spPr>
          <a:xfrm>
            <a:off x="127000" y="974724"/>
            <a:ext cx="8888413"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4" name="Content Placeholder 3"/>
          <p:cNvSpPr>
            <a:spLocks noGrp="1"/>
          </p:cNvSpPr>
          <p:nvPr>
            <p:ph sz="half" idx="2" hasCustomPrompt="1"/>
          </p:nvPr>
        </p:nvSpPr>
        <p:spPr>
          <a:xfrm>
            <a:off x="128016" y="3657600"/>
            <a:ext cx="4257009"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Content Placeholder 2"/>
          <p:cNvSpPr>
            <a:spLocks noGrp="1"/>
          </p:cNvSpPr>
          <p:nvPr>
            <p:ph sz="half" idx="13" hasCustomPrompt="1"/>
          </p:nvPr>
        </p:nvSpPr>
        <p:spPr>
          <a:xfrm>
            <a:off x="4752975" y="3657600"/>
            <a:ext cx="4262438"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Tx/>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6" hasCustomPrompt="1"/>
            <p:custDataLst>
              <p:tags r:id="rId1"/>
            </p:custDataLst>
          </p:nvPr>
        </p:nvSpPr>
        <p:spPr>
          <a:xfrm>
            <a:off x="126999" y="435179"/>
            <a:ext cx="7762542" cy="384048"/>
          </a:xfrm>
          <a:prstGeom prst="rect">
            <a:avLst/>
          </a:prstGeom>
        </p:spPr>
        <p:txBody>
          <a:bodyPr lIns="0" tIns="0" rIns="0" bIns="0"/>
          <a:lstStyle>
            <a:lvl1pPr marL="0" indent="0">
              <a:buFontTx/>
              <a:buNone/>
              <a:defRPr lang="en-GB" sz="1800" b="0" kern="1200" baseline="0" dirty="0">
                <a:solidFill>
                  <a:schemeClr val="tx2"/>
                </a:solidFill>
                <a:latin typeface="+mn-lt"/>
                <a:ea typeface="+mn-ea"/>
                <a:cs typeface="+mn-cs"/>
              </a:defRPr>
            </a:lvl1pPr>
          </a:lstStyle>
          <a:p>
            <a:pPr marL="0" lvl="0" indent="0" algn="l" defTabSz="914378" rtl="0" eaLnBrk="1" latinLnBrk="0" hangingPunct="1">
              <a:lnSpc>
                <a:spcPct val="90000"/>
              </a:lnSpc>
              <a:spcBef>
                <a:spcPts val="1800"/>
              </a:spcBef>
              <a:buClr>
                <a:schemeClr val="tx2"/>
              </a:buClr>
              <a:buFont typeface="Wingdings" panose="05000000000000000000" pitchFamily="2" charset="2"/>
              <a:buNone/>
            </a:pPr>
            <a:r>
              <a:rPr lang="en-US" dirty="0"/>
              <a:t>Subtitle Here</a:t>
            </a:r>
            <a:endParaRPr lang="en-GB" dirty="0"/>
          </a:p>
        </p:txBody>
      </p:sp>
    </p:spTree>
    <p:extLst>
      <p:ext uri="{BB962C8B-B14F-4D97-AF65-F5344CB8AC3E}">
        <p14:creationId xmlns:p14="http://schemas.microsoft.com/office/powerpoint/2010/main" val="287769080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Up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3" name="Content Placeholder 2"/>
          <p:cNvSpPr>
            <a:spLocks noGrp="1"/>
          </p:cNvSpPr>
          <p:nvPr>
            <p:ph sz="half" idx="1" hasCustomPrompt="1"/>
          </p:nvPr>
        </p:nvSpPr>
        <p:spPr>
          <a:xfrm>
            <a:off x="127001" y="974724"/>
            <a:ext cx="4262437"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5" y="975804"/>
            <a:ext cx="4262437"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Content Placeholder 2"/>
          <p:cNvSpPr>
            <a:spLocks noGrp="1"/>
          </p:cNvSpPr>
          <p:nvPr>
            <p:ph sz="half" idx="13" hasCustomPrompt="1"/>
          </p:nvPr>
        </p:nvSpPr>
        <p:spPr>
          <a:xfrm>
            <a:off x="127000" y="3657600"/>
            <a:ext cx="8888413"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3"/>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2" name="Text Placeholder 11"/>
          <p:cNvSpPr>
            <a:spLocks noGrp="1"/>
          </p:cNvSpPr>
          <p:nvPr>
            <p:ph type="body" sz="quarter" idx="17" hasCustomPrompt="1"/>
            <p:custDataLst>
              <p:tags r:id="rId1"/>
            </p:custDataLst>
          </p:nvPr>
        </p:nvSpPr>
        <p:spPr>
          <a:xfrm>
            <a:off x="128017" y="435179"/>
            <a:ext cx="7761525" cy="384048"/>
          </a:xfrm>
        </p:spPr>
        <p:txBody>
          <a:bodyPr lIns="0" rIns="0"/>
          <a:lstStyle>
            <a:lvl1pPr marL="0" indent="0">
              <a:buNone/>
              <a:defRPr sz="1800">
                <a:solidFill>
                  <a:schemeClr val="tx2"/>
                </a:solidFill>
              </a:defRPr>
            </a:lvl1pPr>
          </a:lstStyle>
          <a:p>
            <a:pPr lvl="0"/>
            <a:r>
              <a:rPr lang="en-US" dirty="0"/>
              <a:t>Subtitle Here</a:t>
            </a:r>
          </a:p>
        </p:txBody>
      </p:sp>
    </p:spTree>
    <p:extLst>
      <p:ext uri="{BB962C8B-B14F-4D97-AF65-F5344CB8AC3E}">
        <p14:creationId xmlns:p14="http://schemas.microsoft.com/office/powerpoint/2010/main" val="18780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Up Content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5804"/>
            <a:ext cx="4262438" cy="528783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4" y="975804"/>
            <a:ext cx="4262439"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Content Placeholder 2"/>
          <p:cNvSpPr>
            <a:spLocks noGrp="1"/>
          </p:cNvSpPr>
          <p:nvPr>
            <p:ph sz="half" idx="13" hasCustomPrompt="1"/>
          </p:nvPr>
        </p:nvSpPr>
        <p:spPr>
          <a:xfrm>
            <a:off x="4752974" y="3657600"/>
            <a:ext cx="4258597"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2" name="Text Placeholder 11"/>
          <p:cNvSpPr>
            <a:spLocks noGrp="1"/>
          </p:cNvSpPr>
          <p:nvPr>
            <p:ph type="body" sz="quarter" idx="17" hasCustomPrompt="1"/>
            <p:custDataLst>
              <p:tags r:id="rId1"/>
            </p:custDataLst>
          </p:nvPr>
        </p:nvSpPr>
        <p:spPr>
          <a:xfrm>
            <a:off x="128017" y="435179"/>
            <a:ext cx="7761525" cy="384048"/>
          </a:xfrm>
        </p:spPr>
        <p:txBody>
          <a:bodyPr lIns="0" rIns="0"/>
          <a:lstStyle>
            <a:lvl1pPr marL="0" indent="0">
              <a:buNone/>
              <a:defRPr lang="en-GB" sz="1800" b="0" kern="1200" baseline="0" dirty="0">
                <a:solidFill>
                  <a:schemeClr val="tx2"/>
                </a:solidFill>
                <a:latin typeface="+mn-lt"/>
                <a:ea typeface="+mn-ea"/>
                <a:cs typeface="+mn-cs"/>
              </a:defRPr>
            </a:lvl1pPr>
            <a:lvl2pPr marL="177800" indent="0">
              <a:buNone/>
              <a:defRPr/>
            </a:lvl2pPr>
            <a:lvl3pPr marL="342900" indent="0">
              <a:buNone/>
              <a:defRPr/>
            </a:lvl3pPr>
            <a:lvl4pPr marL="515937" indent="0">
              <a:buNone/>
              <a:defRPr/>
            </a:lvl4pPr>
            <a:lvl5pPr marL="685800" indent="0">
              <a:buNone/>
              <a:defRPr/>
            </a:lvl5pPr>
          </a:lstStyle>
          <a:p>
            <a:pPr marL="0" lvl="0" indent="0" algn="l" defTabSz="914378" rtl="0" eaLnBrk="1" latinLnBrk="0" hangingPunct="1">
              <a:lnSpc>
                <a:spcPct val="90000"/>
              </a:lnSpc>
              <a:spcBef>
                <a:spcPts val="1800"/>
              </a:spcBef>
              <a:buClr>
                <a:schemeClr val="tx2"/>
              </a:buClr>
              <a:buFontTx/>
              <a:buNone/>
            </a:pPr>
            <a:r>
              <a:rPr lang="en-US" dirty="0"/>
              <a:t>Subtitle Here</a:t>
            </a:r>
            <a:endParaRPr lang="en-GB" dirty="0"/>
          </a:p>
        </p:txBody>
      </p:sp>
    </p:spTree>
    <p:extLst>
      <p:ext uri="{BB962C8B-B14F-4D97-AF65-F5344CB8AC3E}">
        <p14:creationId xmlns:p14="http://schemas.microsoft.com/office/powerpoint/2010/main" val="48795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Up Content 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5804"/>
            <a:ext cx="4262437"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5" y="975804"/>
            <a:ext cx="4262438" cy="528783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Content Placeholder 2"/>
          <p:cNvSpPr>
            <a:spLocks noGrp="1"/>
          </p:cNvSpPr>
          <p:nvPr>
            <p:ph sz="half" idx="13" hasCustomPrompt="1"/>
          </p:nvPr>
        </p:nvSpPr>
        <p:spPr>
          <a:xfrm>
            <a:off x="127000" y="3657600"/>
            <a:ext cx="4262438"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0" name="Text Placeholder 7"/>
          <p:cNvSpPr>
            <a:spLocks noGrp="1"/>
          </p:cNvSpPr>
          <p:nvPr>
            <p:ph type="body" sz="quarter" idx="15"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6"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3940836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3" name="Content Placeholder 2"/>
          <p:cNvSpPr>
            <a:spLocks noGrp="1"/>
          </p:cNvSpPr>
          <p:nvPr>
            <p:ph sz="half" idx="1" hasCustomPrompt="1"/>
          </p:nvPr>
        </p:nvSpPr>
        <p:spPr>
          <a:xfrm>
            <a:off x="127000" y="974724"/>
            <a:ext cx="4262438"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4" name="Content Placeholder 3"/>
          <p:cNvSpPr>
            <a:spLocks noGrp="1"/>
          </p:cNvSpPr>
          <p:nvPr>
            <p:ph sz="half" idx="2" hasCustomPrompt="1"/>
          </p:nvPr>
        </p:nvSpPr>
        <p:spPr>
          <a:xfrm>
            <a:off x="4752974" y="974724"/>
            <a:ext cx="4262439"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7" name="Slide Number Placeholder 6"/>
          <p:cNvSpPr>
            <a:spLocks noGrp="1"/>
          </p:cNvSpPr>
          <p:nvPr>
            <p:ph type="sldNum" sz="quarter" idx="12"/>
          </p:nvPr>
        </p:nvSpPr>
        <p:spPr>
          <a:xfrm>
            <a:off x="8669083" y="6638544"/>
            <a:ext cx="346330" cy="155448"/>
          </a:xfrm>
          <a:prstGeom prst="rect">
            <a:avLst/>
          </a:prstGeom>
        </p:spPr>
        <p:txBody>
          <a:bodyPr/>
          <a:lstStyle>
            <a:lvl1pPr>
              <a:defRPr>
                <a:solidFill>
                  <a:schemeClr val="tx1">
                    <a:lumMod val="65000"/>
                    <a:lumOff val="35000"/>
                  </a:schemeClr>
                </a:solidFill>
              </a:defRPr>
            </a:lvl1pPr>
          </a:lstStyle>
          <a:p>
            <a:fld id="{5ADD7433-6C91-40DB-A39E-AFDFB367B0F6}" type="slidenum">
              <a:rPr/>
              <a:pPr/>
              <a:t>‹#›</a:t>
            </a:fld>
            <a:endParaRPr/>
          </a:p>
        </p:txBody>
      </p:sp>
      <p:sp>
        <p:nvSpPr>
          <p:cNvPr id="8" name="Content Placeholder 2"/>
          <p:cNvSpPr>
            <a:spLocks noGrp="1"/>
          </p:cNvSpPr>
          <p:nvPr>
            <p:ph sz="half" idx="13" hasCustomPrompt="1"/>
          </p:nvPr>
        </p:nvSpPr>
        <p:spPr>
          <a:xfrm>
            <a:off x="127000" y="3657600"/>
            <a:ext cx="4262438" cy="260604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9" name="Content Placeholder 3"/>
          <p:cNvSpPr>
            <a:spLocks noGrp="1"/>
          </p:cNvSpPr>
          <p:nvPr>
            <p:ph sz="half" idx="14" hasCustomPrompt="1"/>
          </p:nvPr>
        </p:nvSpPr>
        <p:spPr>
          <a:xfrm>
            <a:off x="4752975" y="3657600"/>
            <a:ext cx="4262438" cy="2606040"/>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t>Text, Chart, Table, or Image Here</a:t>
            </a:r>
          </a:p>
        </p:txBody>
      </p:sp>
      <p:sp>
        <p:nvSpPr>
          <p:cNvPr id="11" name="Text Placeholder 7"/>
          <p:cNvSpPr>
            <a:spLocks noGrp="1"/>
          </p:cNvSpPr>
          <p:nvPr>
            <p:ph type="body" sz="quarter" idx="16"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0" name="Text Placeholder 9"/>
          <p:cNvSpPr>
            <a:spLocks noGrp="1"/>
          </p:cNvSpPr>
          <p:nvPr>
            <p:ph type="body" sz="quarter" idx="17"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388867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9" y="110805"/>
            <a:ext cx="7762542" cy="304511"/>
          </a:xfrm>
        </p:spPr>
        <p:txBody>
          <a:bodyPr/>
          <a:lstStyle>
            <a:lvl1pPr>
              <a:defRPr baseline="0"/>
            </a:lvl1pPr>
          </a:lstStyle>
          <a:p>
            <a:r>
              <a:t>Page Title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7" name="Slide Number Placeholder 6"/>
          <p:cNvSpPr>
            <a:spLocks noGrp="1"/>
          </p:cNvSpPr>
          <p:nvPr>
            <p:ph type="sldNum" sz="quarter" idx="12"/>
          </p:nvPr>
        </p:nvSpPr>
        <p:spPr>
          <a:xfrm>
            <a:off x="8669083" y="6638544"/>
            <a:ext cx="346330" cy="155448"/>
          </a:xfrm>
          <a:prstGeom prst="rect">
            <a:avLst/>
          </a:prstGeom>
        </p:spPr>
        <p:txBody>
          <a:bodyPr/>
          <a:lstStyle>
            <a:lvl1pPr>
              <a:defRPr>
                <a:solidFill>
                  <a:schemeClr val="tx1">
                    <a:lumMod val="65000"/>
                    <a:lumOff val="35000"/>
                  </a:schemeClr>
                </a:solidFill>
              </a:defRPr>
            </a:lvl1pPr>
          </a:lstStyle>
          <a:p>
            <a:fld id="{5ADD7433-6C91-40DB-A39E-AFDFB367B0F6}" type="slidenum">
              <a:rPr/>
              <a:pPr/>
              <a:t>‹#›</a:t>
            </a:fld>
            <a:endParaRPr/>
          </a:p>
        </p:txBody>
      </p:sp>
      <p:sp>
        <p:nvSpPr>
          <p:cNvPr id="11" name="Text Placeholder 7"/>
          <p:cNvSpPr>
            <a:spLocks noGrp="1"/>
          </p:cNvSpPr>
          <p:nvPr>
            <p:ph type="body" sz="quarter" idx="16"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4" name="Text Placeholder 13"/>
          <p:cNvSpPr>
            <a:spLocks noGrp="1"/>
          </p:cNvSpPr>
          <p:nvPr>
            <p:ph type="body" sz="quarter" idx="17" hasCustomPrompt="1"/>
          </p:nvPr>
        </p:nvSpPr>
        <p:spPr>
          <a:xfrm>
            <a:off x="144092" y="1066992"/>
            <a:ext cx="2953512" cy="1197864"/>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1</a:t>
            </a:r>
          </a:p>
        </p:txBody>
      </p:sp>
      <p:sp>
        <p:nvSpPr>
          <p:cNvPr id="15" name="Text Placeholder 13"/>
          <p:cNvSpPr>
            <a:spLocks noGrp="1"/>
          </p:cNvSpPr>
          <p:nvPr>
            <p:ph type="body" sz="quarter" idx="18" hasCustomPrompt="1"/>
          </p:nvPr>
        </p:nvSpPr>
        <p:spPr>
          <a:xfrm>
            <a:off x="144092" y="2383167"/>
            <a:ext cx="2953512" cy="1197864"/>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2</a:t>
            </a:r>
          </a:p>
        </p:txBody>
      </p:sp>
      <p:sp>
        <p:nvSpPr>
          <p:cNvPr id="16" name="Text Placeholder 13"/>
          <p:cNvSpPr>
            <a:spLocks noGrp="1"/>
          </p:cNvSpPr>
          <p:nvPr>
            <p:ph type="body" sz="quarter" idx="19" hasCustomPrompt="1"/>
          </p:nvPr>
        </p:nvSpPr>
        <p:spPr>
          <a:xfrm>
            <a:off x="144092" y="3699342"/>
            <a:ext cx="2953512" cy="1197864"/>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3</a:t>
            </a:r>
          </a:p>
        </p:txBody>
      </p:sp>
      <p:sp>
        <p:nvSpPr>
          <p:cNvPr id="17" name="Text Placeholder 13"/>
          <p:cNvSpPr>
            <a:spLocks noGrp="1"/>
          </p:cNvSpPr>
          <p:nvPr>
            <p:ph type="body" sz="quarter" idx="20" hasCustomPrompt="1"/>
          </p:nvPr>
        </p:nvSpPr>
        <p:spPr>
          <a:xfrm>
            <a:off x="144092" y="5015517"/>
            <a:ext cx="2953512" cy="1197864"/>
          </a:xfrm>
          <a:solidFill>
            <a:schemeClr val="tx2"/>
          </a:solidFill>
          <a:ln w="28575">
            <a:solidFill>
              <a:schemeClr val="tx2"/>
            </a:solidFill>
          </a:ln>
        </p:spPr>
        <p:txBody>
          <a:bodyPr anchor="ctr"/>
          <a:lstStyle>
            <a:lvl1pPr marL="0" indent="0" algn="ctr">
              <a:buNone/>
              <a:defRPr sz="1600" b="1">
                <a:solidFill>
                  <a:schemeClr val="bg1"/>
                </a:solidFill>
              </a:defRPr>
            </a:lvl1pPr>
            <a:lvl2pPr marL="177800" indent="0" algn="ctr">
              <a:buNone/>
              <a:defRPr/>
            </a:lvl2pPr>
            <a:lvl3pPr marL="342900" indent="0" algn="ctr">
              <a:buNone/>
              <a:defRPr/>
            </a:lvl3pPr>
            <a:lvl4pPr marL="515937" indent="0" algn="ctr">
              <a:buNone/>
              <a:defRPr/>
            </a:lvl4pPr>
            <a:lvl5pPr marL="685800" indent="0" algn="ctr">
              <a:buNone/>
              <a:defRPr/>
            </a:lvl5pPr>
          </a:lstStyle>
          <a:p>
            <a:pPr lvl="0"/>
            <a:r>
              <a:t>Summary Text 4</a:t>
            </a:r>
          </a:p>
        </p:txBody>
      </p:sp>
      <p:sp>
        <p:nvSpPr>
          <p:cNvPr id="19" name="Text Placeholder 18"/>
          <p:cNvSpPr>
            <a:spLocks noGrp="1"/>
          </p:cNvSpPr>
          <p:nvPr>
            <p:ph type="body" sz="quarter" idx="21" hasCustomPrompt="1"/>
          </p:nvPr>
        </p:nvSpPr>
        <p:spPr>
          <a:xfrm>
            <a:off x="3204674" y="1066992"/>
            <a:ext cx="5797296" cy="1197864"/>
          </a:xfrm>
          <a:ln w="28575">
            <a:solidFill>
              <a:schemeClr val="tx2"/>
            </a:solidFill>
          </a:ln>
        </p:spPr>
        <p:txBody>
          <a:bodyPr lIns="45720" tIns="45720" rIns="45720" bIns="45720" anchor="ctr"/>
          <a:lstStyle>
            <a:lvl1pPr>
              <a:spcBef>
                <a:spcPts val="300"/>
              </a:spcBef>
              <a:defRPr sz="1200">
                <a:solidFill>
                  <a:schemeClr val="tx2"/>
                </a:solidFill>
              </a:defRPr>
            </a:lvl1pPr>
            <a:lvl2pPr>
              <a:spcBef>
                <a:spcPts val="300"/>
              </a:spcBef>
              <a:defRPr sz="1200">
                <a:solidFill>
                  <a:schemeClr val="tx2"/>
                </a:solidFill>
              </a:defRPr>
            </a:lvl2pPr>
            <a:lvl3pPr>
              <a:spcBef>
                <a:spcPts val="300"/>
              </a:spcBef>
              <a:defRPr sz="1200">
                <a:solidFill>
                  <a:schemeClr val="tx2"/>
                </a:solidFill>
              </a:defRPr>
            </a:lvl3pPr>
            <a:lvl4pPr>
              <a:spcBef>
                <a:spcPts val="300"/>
              </a:spcBef>
              <a:defRPr sz="1200">
                <a:solidFill>
                  <a:schemeClr val="tx2"/>
                </a:solidFill>
              </a:defRPr>
            </a:lvl4pPr>
            <a:lvl5pPr>
              <a:spcBef>
                <a:spcPts val="300"/>
              </a:spcBef>
              <a:defRPr sz="1200">
                <a:solidFill>
                  <a:schemeClr val="tx2"/>
                </a:solidFill>
              </a:defRPr>
            </a:lvl5pPr>
          </a:lstStyle>
          <a:p>
            <a:pPr lvl="0"/>
            <a:r>
              <a:rPr dirty="0"/>
              <a:t>Bulleted text</a:t>
            </a:r>
          </a:p>
          <a:p>
            <a:pPr lvl="0"/>
            <a:r>
              <a:rPr dirty="0"/>
              <a:t>Bulleted text</a:t>
            </a:r>
          </a:p>
          <a:p>
            <a:pPr lvl="0"/>
            <a:r>
              <a:rPr dirty="0"/>
              <a:t>Bulleted text</a:t>
            </a:r>
          </a:p>
          <a:p>
            <a:pPr lvl="0"/>
            <a:r>
              <a:rPr dirty="0"/>
              <a:t>Bulleted text</a:t>
            </a:r>
          </a:p>
        </p:txBody>
      </p:sp>
      <p:sp>
        <p:nvSpPr>
          <p:cNvPr id="21" name="Text Placeholder 20"/>
          <p:cNvSpPr>
            <a:spLocks noGrp="1"/>
          </p:cNvSpPr>
          <p:nvPr>
            <p:ph type="body" sz="quarter" idx="22" hasCustomPrompt="1"/>
          </p:nvPr>
        </p:nvSpPr>
        <p:spPr>
          <a:xfrm>
            <a:off x="3204674" y="2383167"/>
            <a:ext cx="5797296" cy="1197864"/>
          </a:xfrm>
          <a:ln w="28575">
            <a:solidFill>
              <a:schemeClr val="tx2"/>
            </a:solidFill>
          </a:ln>
        </p:spPr>
        <p:txBody>
          <a:bodyPr lIns="45720" tIns="45720" rIns="45720" bIns="45720" anchor="ctr"/>
          <a:lstStyle>
            <a:lvl1pPr>
              <a:spcBef>
                <a:spcPts val="300"/>
              </a:spcBef>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dirty="0"/>
              <a:t>Bulleted text</a:t>
            </a:r>
          </a:p>
          <a:p>
            <a:pPr lvl="0"/>
            <a:r>
              <a:rPr dirty="0"/>
              <a:t>Bulleted text</a:t>
            </a:r>
          </a:p>
          <a:p>
            <a:pPr lvl="0"/>
            <a:r>
              <a:rPr dirty="0"/>
              <a:t>Bulleted text</a:t>
            </a:r>
          </a:p>
        </p:txBody>
      </p:sp>
      <p:sp>
        <p:nvSpPr>
          <p:cNvPr id="23" name="Text Placeholder 22"/>
          <p:cNvSpPr>
            <a:spLocks noGrp="1"/>
          </p:cNvSpPr>
          <p:nvPr>
            <p:ph type="body" sz="quarter" idx="23" hasCustomPrompt="1"/>
          </p:nvPr>
        </p:nvSpPr>
        <p:spPr>
          <a:xfrm>
            <a:off x="3187421" y="3699342"/>
            <a:ext cx="5797296" cy="1197864"/>
          </a:xfrm>
          <a:ln w="28575">
            <a:solidFill>
              <a:schemeClr val="tx2"/>
            </a:solidFill>
          </a:ln>
        </p:spPr>
        <p:txBody>
          <a:bodyPr lIns="45720" tIns="45720" rIns="45720" bIns="45720" anchor="ctr"/>
          <a:lstStyle>
            <a:lvl1pPr>
              <a:spcBef>
                <a:spcPts val="300"/>
              </a:spcBef>
              <a:defRPr sz="1200">
                <a:solidFill>
                  <a:schemeClr val="tx2"/>
                </a:solidFill>
              </a:defRPr>
            </a:lvl1pPr>
            <a:lvl2pPr marL="177800" indent="0">
              <a:buNone/>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t>Bulleted text</a:t>
            </a:r>
          </a:p>
          <a:p>
            <a:pPr lvl="0"/>
            <a:r>
              <a:t>Bulleted text</a:t>
            </a:r>
          </a:p>
          <a:p>
            <a:pPr lvl="0"/>
            <a:r>
              <a:t>Bulleted text</a:t>
            </a:r>
          </a:p>
          <a:p>
            <a:pPr lvl="0"/>
            <a:r>
              <a:t>Bulleted text</a:t>
            </a:r>
          </a:p>
        </p:txBody>
      </p:sp>
      <p:sp>
        <p:nvSpPr>
          <p:cNvPr id="25" name="Text Placeholder 24"/>
          <p:cNvSpPr>
            <a:spLocks noGrp="1"/>
          </p:cNvSpPr>
          <p:nvPr>
            <p:ph type="body" sz="quarter" idx="24" hasCustomPrompt="1"/>
          </p:nvPr>
        </p:nvSpPr>
        <p:spPr>
          <a:xfrm>
            <a:off x="3204674" y="5015517"/>
            <a:ext cx="5797296" cy="1197864"/>
          </a:xfrm>
          <a:ln w="28575">
            <a:solidFill>
              <a:schemeClr val="tx2"/>
            </a:solidFill>
          </a:ln>
        </p:spPr>
        <p:txBody>
          <a:bodyPr lIns="45720" tIns="45720" rIns="45720" bIns="45720" anchor="ctr"/>
          <a:lstStyle>
            <a:lvl1pPr>
              <a:spcBef>
                <a:spcPts val="300"/>
              </a:spcBef>
              <a:defRPr sz="1200" baseline="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t>Bulleted text</a:t>
            </a:r>
          </a:p>
          <a:p>
            <a:pPr lvl="0"/>
            <a:r>
              <a:t>Bulleted text</a:t>
            </a:r>
          </a:p>
          <a:p>
            <a:pPr lvl="0"/>
            <a:r>
              <a:t>Bulleted text</a:t>
            </a:r>
          </a:p>
          <a:p>
            <a:pPr lvl="0"/>
            <a:r>
              <a:t>Bulleted text</a:t>
            </a:r>
          </a:p>
        </p:txBody>
      </p:sp>
      <p:sp>
        <p:nvSpPr>
          <p:cNvPr id="4" name="Text Placeholder 3"/>
          <p:cNvSpPr>
            <a:spLocks noGrp="1"/>
          </p:cNvSpPr>
          <p:nvPr>
            <p:ph type="body" sz="quarter" idx="25" hasCustomPrompt="1"/>
            <p:custDataLst>
              <p:tags r:id="rId1"/>
            </p:custDataLst>
          </p:nvPr>
        </p:nvSpPr>
        <p:spPr>
          <a:xfrm>
            <a:off x="126999"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dirty="0"/>
              <a:t>Subtitle Here</a:t>
            </a:r>
            <a:endParaRPr lang="en-GB" dirty="0"/>
          </a:p>
        </p:txBody>
      </p:sp>
    </p:spTree>
    <p:extLst>
      <p:ext uri="{BB962C8B-B14F-4D97-AF65-F5344CB8AC3E}">
        <p14:creationId xmlns:p14="http://schemas.microsoft.com/office/powerpoint/2010/main" val="1780528411"/>
      </p:ext>
    </p:extLst>
  </p:cSld>
  <p:clrMapOvr>
    <a:masterClrMapping/>
  </p:clrMapOvr>
  <p:extLst>
    <p:ext uri="{DCECCB84-F9BA-43D5-87BE-67443E8EF086}">
      <p15:sldGuideLst xmlns:p15="http://schemas.microsoft.com/office/powerpoint/2012/main">
        <p15:guide id="1" orient="horz" pos="3917">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53" name="Agenda text 10"/>
          <p:cNvSpPr>
            <a:spLocks noGrp="1"/>
          </p:cNvSpPr>
          <p:nvPr>
            <p:ph type="body" sz="quarter" idx="23" hasCustomPrompt="1"/>
          </p:nvPr>
        </p:nvSpPr>
        <p:spPr>
          <a:xfrm>
            <a:off x="327634" y="5508506"/>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10 Text]</a:t>
            </a:r>
          </a:p>
        </p:txBody>
      </p:sp>
      <p:sp>
        <p:nvSpPr>
          <p:cNvPr id="52" name="Agenda text 9"/>
          <p:cNvSpPr>
            <a:spLocks noGrp="1"/>
          </p:cNvSpPr>
          <p:nvPr>
            <p:ph type="body" sz="quarter" idx="22" hasCustomPrompt="1"/>
          </p:nvPr>
        </p:nvSpPr>
        <p:spPr>
          <a:xfrm>
            <a:off x="327634" y="501683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9 Text]</a:t>
            </a:r>
          </a:p>
        </p:txBody>
      </p:sp>
      <p:sp>
        <p:nvSpPr>
          <p:cNvPr id="51" name="Agenda text 8"/>
          <p:cNvSpPr>
            <a:spLocks noGrp="1"/>
          </p:cNvSpPr>
          <p:nvPr>
            <p:ph type="body" sz="quarter" idx="21" hasCustomPrompt="1"/>
          </p:nvPr>
        </p:nvSpPr>
        <p:spPr>
          <a:xfrm>
            <a:off x="327634" y="452516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8 Text]</a:t>
            </a:r>
          </a:p>
        </p:txBody>
      </p:sp>
      <p:sp>
        <p:nvSpPr>
          <p:cNvPr id="50" name="Agenda text 7"/>
          <p:cNvSpPr>
            <a:spLocks noGrp="1"/>
          </p:cNvSpPr>
          <p:nvPr>
            <p:ph type="body" sz="quarter" idx="20" hasCustomPrompt="1"/>
          </p:nvPr>
        </p:nvSpPr>
        <p:spPr>
          <a:xfrm>
            <a:off x="327634" y="403349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7 Text]</a:t>
            </a:r>
          </a:p>
        </p:txBody>
      </p:sp>
      <p:sp>
        <p:nvSpPr>
          <p:cNvPr id="49" name="Agenda text 6"/>
          <p:cNvSpPr>
            <a:spLocks noGrp="1"/>
          </p:cNvSpPr>
          <p:nvPr>
            <p:ph type="body" sz="quarter" idx="19" hasCustomPrompt="1"/>
          </p:nvPr>
        </p:nvSpPr>
        <p:spPr>
          <a:xfrm>
            <a:off x="327634" y="354182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6 Text]</a:t>
            </a:r>
          </a:p>
        </p:txBody>
      </p:sp>
      <p:sp>
        <p:nvSpPr>
          <p:cNvPr id="48" name="Agenda text 5"/>
          <p:cNvSpPr>
            <a:spLocks noGrp="1"/>
          </p:cNvSpPr>
          <p:nvPr>
            <p:ph type="body" sz="quarter" idx="18" hasCustomPrompt="1"/>
          </p:nvPr>
        </p:nvSpPr>
        <p:spPr>
          <a:xfrm>
            <a:off x="327634" y="305015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5 Text]</a:t>
            </a:r>
          </a:p>
        </p:txBody>
      </p:sp>
      <p:sp>
        <p:nvSpPr>
          <p:cNvPr id="47" name="Agenda text 4"/>
          <p:cNvSpPr>
            <a:spLocks noGrp="1"/>
          </p:cNvSpPr>
          <p:nvPr>
            <p:ph type="body" sz="quarter" idx="17" hasCustomPrompt="1"/>
          </p:nvPr>
        </p:nvSpPr>
        <p:spPr>
          <a:xfrm>
            <a:off x="327634" y="255848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4 Text]</a:t>
            </a:r>
          </a:p>
        </p:txBody>
      </p:sp>
      <p:sp>
        <p:nvSpPr>
          <p:cNvPr id="46" name="Agenda text 3"/>
          <p:cNvSpPr>
            <a:spLocks noGrp="1"/>
          </p:cNvSpPr>
          <p:nvPr>
            <p:ph type="body" sz="quarter" idx="16" hasCustomPrompt="1"/>
          </p:nvPr>
        </p:nvSpPr>
        <p:spPr>
          <a:xfrm>
            <a:off x="327634" y="2066819"/>
            <a:ext cx="6389530" cy="278793"/>
          </a:xfrm>
        </p:spPr>
        <p:txBody>
          <a:bodyPr anchor="ctr">
            <a:noAutofit/>
          </a:bodyPr>
          <a:lstStyle>
            <a:lvl1pPr>
              <a:defRPr sz="1400" b="0">
                <a:solidFill>
                  <a:schemeClr val="tx1">
                    <a:lumMod val="65000"/>
                    <a:lumOff val="35000"/>
                  </a:schemeClr>
                </a:solidFill>
              </a:defRPr>
            </a:lvl1pPr>
          </a:lstStyle>
          <a:p>
            <a:pPr lvl="0"/>
            <a:r>
              <a:rPr lang="en-GB" dirty="0"/>
              <a:t>[ Add Topic 3 Text]</a:t>
            </a:r>
          </a:p>
        </p:txBody>
      </p:sp>
      <p:sp>
        <p:nvSpPr>
          <p:cNvPr id="45" name="Agenda text 2"/>
          <p:cNvSpPr>
            <a:spLocks noGrp="1"/>
          </p:cNvSpPr>
          <p:nvPr>
            <p:ph type="body" sz="quarter" idx="15" hasCustomPrompt="1"/>
          </p:nvPr>
        </p:nvSpPr>
        <p:spPr>
          <a:xfrm>
            <a:off x="327634" y="1575149"/>
            <a:ext cx="6389530" cy="278793"/>
          </a:xfrm>
        </p:spPr>
        <p:txBody>
          <a:bodyPr anchor="ctr">
            <a:noAutofit/>
          </a:bodyPr>
          <a:lstStyle>
            <a:lvl1pPr>
              <a:defRPr sz="1400" b="0" baseline="0">
                <a:solidFill>
                  <a:schemeClr val="tx1">
                    <a:lumMod val="65000"/>
                    <a:lumOff val="35000"/>
                  </a:schemeClr>
                </a:solidFill>
              </a:defRPr>
            </a:lvl1pPr>
          </a:lstStyle>
          <a:p>
            <a:pPr lvl="0"/>
            <a:r>
              <a:rPr lang="en-GB" dirty="0"/>
              <a:t>[ Add Topic 2 Text]</a:t>
            </a:r>
          </a:p>
        </p:txBody>
      </p:sp>
      <p:sp>
        <p:nvSpPr>
          <p:cNvPr id="44" name="Agenda text 1"/>
          <p:cNvSpPr>
            <a:spLocks noGrp="1"/>
          </p:cNvSpPr>
          <p:nvPr>
            <p:ph type="body" sz="quarter" idx="14" hasCustomPrompt="1"/>
          </p:nvPr>
        </p:nvSpPr>
        <p:spPr bwMode="white">
          <a:xfrm>
            <a:off x="122846" y="975807"/>
            <a:ext cx="6604389" cy="461546"/>
          </a:xfrm>
          <a:solidFill>
            <a:srgbClr val="005288"/>
          </a:solidFill>
        </p:spPr>
        <p:txBody>
          <a:bodyPr lIns="204788" anchor="ctr">
            <a:noAutofit/>
          </a:bodyPr>
          <a:lstStyle>
            <a:lvl1pPr>
              <a:buClrTx/>
              <a:defRPr sz="1400" b="1">
                <a:solidFill>
                  <a:srgbClr val="FFFFFF"/>
                </a:solidFill>
              </a:defRPr>
            </a:lvl1pPr>
          </a:lstStyle>
          <a:p>
            <a:pPr lvl="0"/>
            <a:r>
              <a:rPr lang="en-GB" dirty="0"/>
              <a:t>[ Add </a:t>
            </a:r>
            <a:r>
              <a:rPr dirty="0"/>
              <a:t>Topic 1</a:t>
            </a:r>
            <a:r>
              <a:rPr lang="en-GB" dirty="0"/>
              <a:t> Text]</a:t>
            </a:r>
            <a:endParaRPr dirty="0"/>
          </a:p>
        </p:txBody>
      </p:sp>
      <p:sp>
        <p:nvSpPr>
          <p:cNvPr id="20" name="Date Placeholder 3"/>
          <p:cNvSpPr>
            <a:spLocks noGrp="1"/>
          </p:cNvSpPr>
          <p:nvPr>
            <p:ph type="dt" sz="half" idx="2"/>
          </p:nvPr>
        </p:nvSpPr>
        <p:spPr>
          <a:xfrm>
            <a:off x="122272" y="6629400"/>
            <a:ext cx="605079"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a:p>
        </p:txBody>
      </p:sp>
      <p:sp>
        <p:nvSpPr>
          <p:cNvPr id="21"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a:p>
        </p:txBody>
      </p:sp>
      <p:sp>
        <p:nvSpPr>
          <p:cNvPr id="18" name="Slide Number Placeholder 4"/>
          <p:cNvSpPr>
            <a:spLocks noGrp="1"/>
          </p:cNvSpPr>
          <p:nvPr>
            <p:ph type="sldNum" sz="quarter" idx="12"/>
          </p:nvPr>
        </p:nvSpPr>
        <p:spPr>
          <a:xfrm>
            <a:off x="8732520" y="6638544"/>
            <a:ext cx="219456" cy="155448"/>
          </a:xfrm>
          <a:prstGeom prst="rect">
            <a:avLst/>
          </a:prstGeom>
        </p:spPr>
        <p:txBody>
          <a:bodyPr>
            <a:noAutofit/>
          </a:bodyPr>
          <a:lstStyle>
            <a:lvl1pPr>
              <a:defRPr>
                <a:solidFill>
                  <a:schemeClr val="tx1">
                    <a:lumMod val="65000"/>
                    <a:lumOff val="35000"/>
                  </a:schemeClr>
                </a:solidFill>
              </a:defRPr>
            </a:lvl1pPr>
          </a:lstStyle>
          <a:p>
            <a:fld id="{1B27E08B-DC8C-4509-A6F4-116E304DD87D}" type="slidenum">
              <a:rPr/>
              <a:pPr/>
              <a:t>‹#›</a:t>
            </a:fld>
            <a:endParaRPr/>
          </a:p>
        </p:txBody>
      </p:sp>
      <p:sp>
        <p:nvSpPr>
          <p:cNvPr id="3" name="Title 2"/>
          <p:cNvSpPr>
            <a:spLocks noGrp="1"/>
          </p:cNvSpPr>
          <p:nvPr>
            <p:ph type="title" hasCustomPrompt="1"/>
          </p:nvPr>
        </p:nvSpPr>
        <p:spPr>
          <a:xfrm>
            <a:off x="126999" y="110805"/>
            <a:ext cx="7762542" cy="304511"/>
          </a:xfrm>
        </p:spPr>
        <p:txBody>
          <a:bodyPr/>
          <a:lstStyle>
            <a:lvl1pPr>
              <a:defRPr baseline="0"/>
            </a:lvl1pPr>
          </a:lstStyle>
          <a:p>
            <a:r>
              <a:t>Page Title Here</a:t>
            </a:r>
          </a:p>
        </p:txBody>
      </p:sp>
    </p:spTree>
    <p:extLst>
      <p:ext uri="{BB962C8B-B14F-4D97-AF65-F5344CB8AC3E}">
        <p14:creationId xmlns:p14="http://schemas.microsoft.com/office/powerpoint/2010/main" val="3285398101"/>
      </p:ext>
    </p:extLst>
  </p:cSld>
  <p:clrMapOvr>
    <a:masterClrMapping/>
  </p:clrMapOvr>
  <p:extLst>
    <p:ext uri="{DCECCB84-F9BA-43D5-87BE-67443E8EF086}">
      <p15:sldGuideLst xmlns:p15="http://schemas.microsoft.com/office/powerpoint/2012/main">
        <p15:guide id="1" pos="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118"/>
            <a:ext cx="7762542" cy="305199"/>
          </a:xfrm>
        </p:spPr>
        <p:txBody>
          <a:bodyPr>
            <a:noAutofit/>
          </a:bodyPr>
          <a:lstStyle>
            <a:lvl1pPr>
              <a:defRPr/>
            </a:lvl1pPr>
          </a:lstStyle>
          <a:p>
            <a:r>
              <a:t>Page Title Here</a:t>
            </a:r>
          </a:p>
        </p:txBody>
      </p:sp>
      <p:sp>
        <p:nvSpPr>
          <p:cNvPr id="3" name="Content Placeholder 2"/>
          <p:cNvSpPr>
            <a:spLocks noGrp="1"/>
          </p:cNvSpPr>
          <p:nvPr>
            <p:ph idx="1" hasCustomPrompt="1"/>
          </p:nvPr>
        </p:nvSpPr>
        <p:spPr>
          <a:xfrm>
            <a:off x="127000" y="974725"/>
            <a:ext cx="8888413" cy="5288915"/>
          </a:xfrm>
        </p:spPr>
        <p:txBody>
          <a:bodyPr bIns="0">
            <a:noAutofit/>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noProof="0"/>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Text Placeholder 7"/>
          <p:cNvSpPr>
            <a:spLocks noGrp="1"/>
          </p:cNvSpPr>
          <p:nvPr>
            <p:ph type="body" sz="quarter" idx="13" hasCustomPrompt="1"/>
          </p:nvPr>
        </p:nvSpPr>
        <p:spPr>
          <a:xfrm>
            <a:off x="132429" y="6324599"/>
            <a:ext cx="8879142" cy="179255"/>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baseline="0">
                <a:solidFill>
                  <a:schemeClr val="tx1">
                    <a:lumMod val="65000"/>
                    <a:lumOff val="35000"/>
                  </a:schemeClr>
                </a:solidFill>
              </a:defRPr>
            </a:lvl1pPr>
            <a:lvl2pPr marL="137160" indent="0">
              <a:buNone/>
              <a:defRPr/>
            </a:lvl2pPr>
          </a:lstStyle>
          <a:p>
            <a:pPr lvl="0"/>
            <a:r>
              <a:t>Optional source/footnote added here</a:t>
            </a:r>
          </a:p>
        </p:txBody>
      </p:sp>
      <p:sp>
        <p:nvSpPr>
          <p:cNvPr id="7" name="TextBox 6">
            <a:extLst>
              <a:ext uri="{FF2B5EF4-FFF2-40B4-BE49-F238E27FC236}">
                <a16:creationId xmlns:a16="http://schemas.microsoft.com/office/drawing/2014/main" id="{8E60A8C1-A41E-764C-80A3-683DA058E918}"/>
              </a:ext>
            </a:extLst>
          </p:cNvPr>
          <p:cNvSpPr txBox="1"/>
          <p:nvPr userDrawn="1"/>
        </p:nvSpPr>
        <p:spPr>
          <a:xfrm>
            <a:off x="8256494" y="537882"/>
            <a:ext cx="0" cy="0"/>
          </a:xfrm>
          <a:prstGeom prst="rect">
            <a:avLst/>
          </a:prstGeom>
          <a:noFill/>
        </p:spPr>
        <p:txBody>
          <a:bodyPr wrap="none" lIns="0" tIns="0" rIns="0" bIns="0" rtlCol="0">
            <a:noAutofit/>
          </a:bodyPr>
          <a:lstStyle/>
          <a:p>
            <a:endParaRPr lang="en-US" sz="1400" dirty="0">
              <a:solidFill>
                <a:schemeClr val="tx1">
                  <a:lumMod val="65000"/>
                  <a:lumOff val="35000"/>
                </a:schemeClr>
              </a:solidFill>
            </a:endParaRPr>
          </a:p>
        </p:txBody>
      </p:sp>
      <p:sp>
        <p:nvSpPr>
          <p:cNvPr id="9" name="Rectangle 8">
            <a:extLst>
              <a:ext uri="{FF2B5EF4-FFF2-40B4-BE49-F238E27FC236}">
                <a16:creationId xmlns:a16="http://schemas.microsoft.com/office/drawing/2014/main" id="{7036E5A4-613B-4A40-A7F9-909AFC4E5F04}"/>
              </a:ext>
            </a:extLst>
          </p:cNvPr>
          <p:cNvSpPr/>
          <p:nvPr userDrawn="1"/>
        </p:nvSpPr>
        <p:spPr>
          <a:xfrm>
            <a:off x="7785847" y="0"/>
            <a:ext cx="1358153" cy="80682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pic>
        <p:nvPicPr>
          <p:cNvPr id="11" name="Picture 10">
            <a:extLst>
              <a:ext uri="{FF2B5EF4-FFF2-40B4-BE49-F238E27FC236}">
                <a16:creationId xmlns:a16="http://schemas.microsoft.com/office/drawing/2014/main" id="{B726D5B8-C599-3F4E-B1F7-14B68B1FDDE0}"/>
              </a:ext>
            </a:extLst>
          </p:cNvPr>
          <p:cNvPicPr>
            <a:picLocks noChangeAspect="1"/>
          </p:cNvPicPr>
          <p:nvPr userDrawn="1"/>
        </p:nvPicPr>
        <p:blipFill>
          <a:blip r:embed="rId3"/>
          <a:stretch>
            <a:fillRect/>
          </a:stretch>
        </p:blipFill>
        <p:spPr>
          <a:xfrm>
            <a:off x="8014447" y="63620"/>
            <a:ext cx="954742" cy="644219"/>
          </a:xfrm>
          <a:prstGeom prst="rect">
            <a:avLst/>
          </a:prstGeom>
        </p:spPr>
      </p:pic>
      <p:pic>
        <p:nvPicPr>
          <p:cNvPr id="12" name="logo">
            <a:extLst>
              <a:ext uri="{FF2B5EF4-FFF2-40B4-BE49-F238E27FC236}">
                <a16:creationId xmlns:a16="http://schemas.microsoft.com/office/drawing/2014/main" id="{7D47D336-FE5B-274E-96DA-50EB555025B3}"/>
              </a:ext>
            </a:extLst>
          </p:cNvPr>
          <p:cNvPicPr>
            <a:picLocks noChangeAspect="1"/>
          </p:cNvPicPr>
          <p:nvPr userDrawn="1">
            <p:custDataLst>
              <p:tags r:id="rId1"/>
            </p:custDataLst>
          </p:nvPr>
        </p:nvPicPr>
        <p:blipFill rotWithShape="1">
          <a:blip r:embed="rId4"/>
          <a:srcRect r="92843" b="-13714"/>
          <a:stretch/>
        </p:blipFill>
        <p:spPr>
          <a:xfrm>
            <a:off x="7775150" y="0"/>
            <a:ext cx="172062" cy="935805"/>
          </a:xfrm>
          <a:prstGeom prst="rect">
            <a:avLst/>
          </a:prstGeom>
        </p:spPr>
      </p:pic>
      <p:sp>
        <p:nvSpPr>
          <p:cNvPr id="13" name="TextBox 12">
            <a:extLst>
              <a:ext uri="{FF2B5EF4-FFF2-40B4-BE49-F238E27FC236}">
                <a16:creationId xmlns:a16="http://schemas.microsoft.com/office/drawing/2014/main" id="{BDEBC2E0-A0FF-5E4E-8407-372D9053A4AF}"/>
              </a:ext>
            </a:extLst>
          </p:cNvPr>
          <p:cNvSpPr txBox="1"/>
          <p:nvPr userDrawn="1"/>
        </p:nvSpPr>
        <p:spPr>
          <a:xfrm>
            <a:off x="132735" y="6563034"/>
            <a:ext cx="2580968" cy="250722"/>
          </a:xfrm>
          <a:prstGeom prst="rect">
            <a:avLst/>
          </a:prstGeom>
          <a:noFill/>
        </p:spPr>
        <p:txBody>
          <a:bodyPr wrap="square" lIns="0" tIns="0" rIns="0" bIns="0" rtlCol="0">
            <a:noAutofit/>
          </a:bodyPr>
          <a:lstStyle/>
          <a:p>
            <a:r>
              <a:rPr lang="en-US" sz="1400" b="1" dirty="0" err="1">
                <a:solidFill>
                  <a:srgbClr val="ED9131"/>
                </a:solidFill>
              </a:rPr>
              <a:t>pnc.com</a:t>
            </a:r>
            <a:r>
              <a:rPr lang="en-US" sz="1400" b="1" dirty="0">
                <a:solidFill>
                  <a:srgbClr val="ED9131"/>
                </a:solidFill>
              </a:rPr>
              <a:t>/wellness</a:t>
            </a:r>
          </a:p>
        </p:txBody>
      </p:sp>
    </p:spTree>
    <p:extLst>
      <p:ext uri="{BB962C8B-B14F-4D97-AF65-F5344CB8AC3E}">
        <p14:creationId xmlns:p14="http://schemas.microsoft.com/office/powerpoint/2010/main" val="31399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04418" y="1371599"/>
            <a:ext cx="8735165" cy="1709928"/>
          </a:xfrm>
        </p:spPr>
        <p:txBody>
          <a:bodyPr lIns="9144" rIns="9144" anchor="b">
            <a:noAutofit/>
          </a:bodyPr>
          <a:lstStyle>
            <a:lvl1pPr algn="l">
              <a:defRPr sz="3200">
                <a:solidFill>
                  <a:schemeClr val="tx2"/>
                </a:solidFill>
                <a:effectLst/>
              </a:defRPr>
            </a:lvl1pPr>
          </a:lstStyle>
          <a:p>
            <a:r>
              <a:rPr dirty="0"/>
              <a:t>Add Title Here</a:t>
            </a:r>
          </a:p>
        </p:txBody>
      </p:sp>
      <p:sp>
        <p:nvSpPr>
          <p:cNvPr id="3" name="Subtitle 2"/>
          <p:cNvSpPr>
            <a:spLocks noGrp="1"/>
          </p:cNvSpPr>
          <p:nvPr>
            <p:ph type="subTitle" idx="1" hasCustomPrompt="1"/>
            <p:custDataLst>
              <p:tags r:id="rId1"/>
            </p:custDataLst>
          </p:nvPr>
        </p:nvSpPr>
        <p:spPr bwMode="black">
          <a:xfrm>
            <a:off x="204418" y="3109830"/>
            <a:ext cx="8735165" cy="868680"/>
          </a:xfrm>
        </p:spPr>
        <p:txBody>
          <a:bodyPr rIns="9144" bIns="0">
            <a:noAutofit/>
          </a:bodyPr>
          <a:lstStyle>
            <a:lvl1pPr marL="0" indent="0" algn="l">
              <a:spcBef>
                <a:spcPts val="0"/>
              </a:spcBef>
              <a:buNone/>
              <a:defRPr sz="2000">
                <a:solidFill>
                  <a:schemeClr val="tx1">
                    <a:lumMod val="65000"/>
                    <a:lumOff val="35000"/>
                  </a:schemeClr>
                </a:solidFill>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dirty="0"/>
              <a:t>Add Subtitle Here</a:t>
            </a:r>
          </a:p>
        </p:txBody>
      </p:sp>
      <p:pic>
        <p:nvPicPr>
          <p:cNvPr id="5" name="logo">
            <a:extLst>
              <a:ext uri="{FF2B5EF4-FFF2-40B4-BE49-F238E27FC236}">
                <a16:creationId xmlns:a16="http://schemas.microsoft.com/office/drawing/2014/main" id="{234CCC2F-96A3-0240-9407-D46B3A601F98}"/>
              </a:ext>
            </a:extLst>
          </p:cNvPr>
          <p:cNvPicPr>
            <a:picLocks noChangeAspect="1"/>
          </p:cNvPicPr>
          <p:nvPr userDrawn="1">
            <p:custDataLst>
              <p:tags r:id="rId2"/>
            </p:custDataLst>
          </p:nvPr>
        </p:nvPicPr>
        <p:blipFill rotWithShape="1">
          <a:blip r:embed="rId5"/>
          <a:srcRect r="92843" b="-13714"/>
          <a:stretch/>
        </p:blipFill>
        <p:spPr>
          <a:xfrm>
            <a:off x="6457338" y="6047471"/>
            <a:ext cx="131721" cy="716400"/>
          </a:xfrm>
          <a:prstGeom prst="rect">
            <a:avLst/>
          </a:prstGeom>
        </p:spPr>
      </p:pic>
      <p:pic>
        <p:nvPicPr>
          <p:cNvPr id="6" name="Picture 5">
            <a:extLst>
              <a:ext uri="{FF2B5EF4-FFF2-40B4-BE49-F238E27FC236}">
                <a16:creationId xmlns:a16="http://schemas.microsoft.com/office/drawing/2014/main" id="{4881BEF2-353F-4841-B185-B9B752637543}"/>
              </a:ext>
            </a:extLst>
          </p:cNvPr>
          <p:cNvPicPr>
            <a:picLocks noChangeAspect="1"/>
          </p:cNvPicPr>
          <p:nvPr userDrawn="1"/>
        </p:nvPicPr>
        <p:blipFill>
          <a:blip r:embed="rId6"/>
          <a:stretch>
            <a:fillRect/>
          </a:stretch>
        </p:blipFill>
        <p:spPr>
          <a:xfrm>
            <a:off x="6656328" y="6029299"/>
            <a:ext cx="2299316" cy="625992"/>
          </a:xfrm>
          <a:prstGeom prst="rect">
            <a:avLst/>
          </a:prstGeom>
        </p:spPr>
      </p:pic>
    </p:spTree>
    <p:extLst>
      <p:ext uri="{BB962C8B-B14F-4D97-AF65-F5344CB8AC3E}">
        <p14:creationId xmlns:p14="http://schemas.microsoft.com/office/powerpoint/2010/main" val="26603058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118"/>
            <a:ext cx="7762542" cy="305199"/>
          </a:xfrm>
        </p:spPr>
        <p:txBody>
          <a:bodyPr>
            <a:noAutofit/>
          </a:bodyPr>
          <a:lstStyle>
            <a:lvl1pPr>
              <a:defRPr/>
            </a:lvl1pPr>
          </a:lstStyle>
          <a:p>
            <a:r>
              <a:t>Page Title Here</a:t>
            </a:r>
          </a:p>
        </p:txBody>
      </p:sp>
      <p:sp>
        <p:nvSpPr>
          <p:cNvPr id="3" name="Content Placeholder 2"/>
          <p:cNvSpPr>
            <a:spLocks noGrp="1"/>
          </p:cNvSpPr>
          <p:nvPr>
            <p:ph idx="1" hasCustomPrompt="1"/>
          </p:nvPr>
        </p:nvSpPr>
        <p:spPr>
          <a:xfrm>
            <a:off x="127000" y="974725"/>
            <a:ext cx="8888413" cy="5288915"/>
          </a:xfrm>
        </p:spPr>
        <p:txBody>
          <a:bodyPr bIns="0">
            <a:noAutofit/>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8" name="Text Placeholder 7"/>
          <p:cNvSpPr>
            <a:spLocks noGrp="1"/>
          </p:cNvSpPr>
          <p:nvPr>
            <p:ph type="body" sz="quarter" idx="13" hasCustomPrompt="1"/>
          </p:nvPr>
        </p:nvSpPr>
        <p:spPr>
          <a:xfrm>
            <a:off x="132429" y="6324601"/>
            <a:ext cx="8879142" cy="178462"/>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baseline="0">
                <a:solidFill>
                  <a:schemeClr val="tx1">
                    <a:lumMod val="65000"/>
                    <a:lumOff val="35000"/>
                  </a:schemeClr>
                </a:solidFill>
              </a:defRPr>
            </a:lvl1pPr>
            <a:lvl2pPr marL="137160" indent="0">
              <a:buNone/>
              <a:defRPr/>
            </a:lvl2pPr>
          </a:lstStyle>
          <a:p>
            <a:pPr lvl="0"/>
            <a:r>
              <a:t>Optional source/footnote added here</a:t>
            </a:r>
          </a:p>
        </p:txBody>
      </p:sp>
      <p:sp>
        <p:nvSpPr>
          <p:cNvPr id="9" name="Text Placeholder 8"/>
          <p:cNvSpPr>
            <a:spLocks noGrp="1"/>
          </p:cNvSpPr>
          <p:nvPr>
            <p:ph type="body" sz="quarter" idx="14" hasCustomPrompt="1"/>
            <p:custDataLst>
              <p:tags r:id="rId1"/>
            </p:custDataLst>
          </p:nvPr>
        </p:nvSpPr>
        <p:spPr>
          <a:xfrm>
            <a:off x="127000" y="435179"/>
            <a:ext cx="7762542" cy="383019"/>
          </a:xfrm>
          <a:prstGeom prst="rect">
            <a:avLst/>
          </a:prstGeom>
        </p:spPr>
        <p:txBody>
          <a:bodyPr lIns="0" tIns="0" rIns="0" bIns="0"/>
          <a:lstStyle>
            <a:lvl1pPr marL="0" indent="0">
              <a:buFontTx/>
              <a:buNone/>
              <a:defRPr sz="1800">
                <a:solidFill>
                  <a:schemeClr val="tx2"/>
                </a:solidFill>
              </a:defRPr>
            </a:lvl1pPr>
          </a:lstStyle>
          <a:p>
            <a:pPr lvl="0"/>
            <a:r>
              <a:rPr lang="en-US" noProof="0"/>
              <a:t>Subtitle Here</a:t>
            </a:r>
          </a:p>
        </p:txBody>
      </p:sp>
      <p:sp>
        <p:nvSpPr>
          <p:cNvPr id="10" name="TextBox 9">
            <a:extLst>
              <a:ext uri="{FF2B5EF4-FFF2-40B4-BE49-F238E27FC236}">
                <a16:creationId xmlns:a16="http://schemas.microsoft.com/office/drawing/2014/main" id="{6907B954-18F9-DD4F-AB89-41329DD33803}"/>
              </a:ext>
            </a:extLst>
          </p:cNvPr>
          <p:cNvSpPr txBox="1"/>
          <p:nvPr userDrawn="1"/>
        </p:nvSpPr>
        <p:spPr>
          <a:xfrm>
            <a:off x="8256494" y="537882"/>
            <a:ext cx="0" cy="0"/>
          </a:xfrm>
          <a:prstGeom prst="rect">
            <a:avLst/>
          </a:prstGeom>
          <a:noFill/>
        </p:spPr>
        <p:txBody>
          <a:bodyPr wrap="none" lIns="0" tIns="0" rIns="0" bIns="0" rtlCol="0">
            <a:noAutofit/>
          </a:bodyPr>
          <a:lstStyle/>
          <a:p>
            <a:endParaRPr lang="en-US" sz="14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3A9958B4-AF74-EA4E-A79C-42B5614BDA94}"/>
              </a:ext>
            </a:extLst>
          </p:cNvPr>
          <p:cNvSpPr/>
          <p:nvPr userDrawn="1"/>
        </p:nvSpPr>
        <p:spPr>
          <a:xfrm>
            <a:off x="7785847" y="0"/>
            <a:ext cx="1358153" cy="806824"/>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pic>
        <p:nvPicPr>
          <p:cNvPr id="12" name="Picture 11">
            <a:extLst>
              <a:ext uri="{FF2B5EF4-FFF2-40B4-BE49-F238E27FC236}">
                <a16:creationId xmlns:a16="http://schemas.microsoft.com/office/drawing/2014/main" id="{2C4865CC-9F49-7D44-8839-D8249055F469}"/>
              </a:ext>
            </a:extLst>
          </p:cNvPr>
          <p:cNvPicPr>
            <a:picLocks noChangeAspect="1"/>
          </p:cNvPicPr>
          <p:nvPr userDrawn="1"/>
        </p:nvPicPr>
        <p:blipFill>
          <a:blip r:embed="rId4"/>
          <a:stretch>
            <a:fillRect/>
          </a:stretch>
        </p:blipFill>
        <p:spPr>
          <a:xfrm>
            <a:off x="8014447" y="63620"/>
            <a:ext cx="954742" cy="644219"/>
          </a:xfrm>
          <a:prstGeom prst="rect">
            <a:avLst/>
          </a:prstGeom>
        </p:spPr>
      </p:pic>
      <p:pic>
        <p:nvPicPr>
          <p:cNvPr id="13" name="logo">
            <a:extLst>
              <a:ext uri="{FF2B5EF4-FFF2-40B4-BE49-F238E27FC236}">
                <a16:creationId xmlns:a16="http://schemas.microsoft.com/office/drawing/2014/main" id="{D55D1A3B-12DF-674D-89CA-8A15B76162B3}"/>
              </a:ext>
            </a:extLst>
          </p:cNvPr>
          <p:cNvPicPr>
            <a:picLocks noChangeAspect="1"/>
          </p:cNvPicPr>
          <p:nvPr userDrawn="1">
            <p:custDataLst>
              <p:tags r:id="rId2"/>
            </p:custDataLst>
          </p:nvPr>
        </p:nvPicPr>
        <p:blipFill rotWithShape="1">
          <a:blip r:embed="rId5"/>
          <a:srcRect r="92843" b="-13714"/>
          <a:stretch/>
        </p:blipFill>
        <p:spPr>
          <a:xfrm>
            <a:off x="7775150" y="0"/>
            <a:ext cx="172062" cy="914401"/>
          </a:xfrm>
          <a:prstGeom prst="rect">
            <a:avLst/>
          </a:prstGeom>
        </p:spPr>
      </p:pic>
      <p:sp>
        <p:nvSpPr>
          <p:cNvPr id="14" name="TextBox 13">
            <a:extLst>
              <a:ext uri="{FF2B5EF4-FFF2-40B4-BE49-F238E27FC236}">
                <a16:creationId xmlns:a16="http://schemas.microsoft.com/office/drawing/2014/main" id="{2416844A-99BF-6241-B65A-D8644CBB7B58}"/>
              </a:ext>
            </a:extLst>
          </p:cNvPr>
          <p:cNvSpPr txBox="1"/>
          <p:nvPr userDrawn="1"/>
        </p:nvSpPr>
        <p:spPr>
          <a:xfrm>
            <a:off x="132735" y="6563034"/>
            <a:ext cx="2580968" cy="250722"/>
          </a:xfrm>
          <a:prstGeom prst="rect">
            <a:avLst/>
          </a:prstGeom>
          <a:noFill/>
        </p:spPr>
        <p:txBody>
          <a:bodyPr wrap="square" lIns="0" tIns="0" rIns="0" bIns="0" rtlCol="0">
            <a:noAutofit/>
          </a:bodyPr>
          <a:lstStyle/>
          <a:p>
            <a:r>
              <a:rPr lang="en-US" sz="1400" b="1" dirty="0" err="1">
                <a:solidFill>
                  <a:srgbClr val="ED9131"/>
                </a:solidFill>
              </a:rPr>
              <a:t>pnc.com</a:t>
            </a:r>
            <a:r>
              <a:rPr lang="en-US" sz="1400" b="1" dirty="0">
                <a:solidFill>
                  <a:srgbClr val="ED9131"/>
                </a:solidFill>
              </a:rPr>
              <a:t>/wellness</a:t>
            </a:r>
          </a:p>
        </p:txBody>
      </p:sp>
    </p:spTree>
    <p:extLst>
      <p:ext uri="{BB962C8B-B14F-4D97-AF65-F5344CB8AC3E}">
        <p14:creationId xmlns:p14="http://schemas.microsoft.com/office/powerpoint/2010/main" val="293984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998" y="110805"/>
            <a:ext cx="7762544" cy="304511"/>
          </a:xfrm>
        </p:spPr>
        <p:txBody>
          <a:bodyPr/>
          <a:lstStyle>
            <a:lvl1pPr>
              <a:defRPr baseline="0"/>
            </a:lvl1pPr>
          </a:lstStyle>
          <a:p>
            <a:r>
              <a:t>Page Title Here</a:t>
            </a:r>
          </a:p>
        </p:txBody>
      </p:sp>
      <p:sp>
        <p:nvSpPr>
          <p:cNvPr id="3" name="Date Placeholder 2"/>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4" name="Footer Placeholder 3"/>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9"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7" name="Text Placeholder 6"/>
          <p:cNvSpPr>
            <a:spLocks noGrp="1"/>
          </p:cNvSpPr>
          <p:nvPr>
            <p:ph type="body" sz="quarter" idx="14" hasCustomPrompt="1"/>
            <p:custDataLst>
              <p:tags r:id="rId1"/>
            </p:custDataLst>
          </p:nvPr>
        </p:nvSpPr>
        <p:spPr>
          <a:xfrm>
            <a:off x="126998" y="435179"/>
            <a:ext cx="7762544" cy="384048"/>
          </a:xfrm>
          <a:prstGeom prst="rect">
            <a:avLst/>
          </a:prstGeom>
        </p:spPr>
        <p:txBody>
          <a:bodyPr lIns="0" tIns="0" rIns="0" bIns="0"/>
          <a:lstStyle>
            <a:lvl1pPr marL="0" indent="0">
              <a:buFontTx/>
              <a:buNone/>
              <a:defRPr sz="1800">
                <a:solidFill>
                  <a:schemeClr val="tx2"/>
                </a:solidFill>
              </a:defRPr>
            </a:lvl1pPr>
          </a:lstStyle>
          <a:p>
            <a:pPr lvl="0"/>
            <a:r>
              <a:rPr lang="en-US" noProof="0"/>
              <a:t>Subtitle Here</a:t>
            </a:r>
          </a:p>
        </p:txBody>
      </p:sp>
    </p:spTree>
    <p:extLst>
      <p:ext uri="{BB962C8B-B14F-4D97-AF65-F5344CB8AC3E}">
        <p14:creationId xmlns:p14="http://schemas.microsoft.com/office/powerpoint/2010/main" val="51613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3" name="Footer Placeholder 2"/>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5"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Tree>
    <p:extLst>
      <p:ext uri="{BB962C8B-B14F-4D97-AF65-F5344CB8AC3E}">
        <p14:creationId xmlns:p14="http://schemas.microsoft.com/office/powerpoint/2010/main" val="9886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805"/>
            <a:ext cx="7762542" cy="304511"/>
          </a:xfrm>
        </p:spPr>
        <p:txBody>
          <a:bodyPr/>
          <a:lstStyle>
            <a:lvl1pPr>
              <a:defRPr/>
            </a:lvl1pPr>
          </a:lstStyle>
          <a:p>
            <a:r>
              <a:t>Page Title Here</a:t>
            </a:r>
          </a:p>
        </p:txBody>
      </p:sp>
      <p:sp>
        <p:nvSpPr>
          <p:cNvPr id="3" name="Content Placeholder 2"/>
          <p:cNvSpPr>
            <a:spLocks noGrp="1"/>
          </p:cNvSpPr>
          <p:nvPr>
            <p:ph sz="half" idx="1" hasCustomPrompt="1"/>
          </p:nvPr>
        </p:nvSpPr>
        <p:spPr>
          <a:xfrm>
            <a:off x="127000" y="974725"/>
            <a:ext cx="4262438" cy="5288915"/>
          </a:xfrm>
        </p:spPr>
        <p:txBody>
          <a:bodyPr bIns="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4" name="Content Placeholder 3"/>
          <p:cNvSpPr>
            <a:spLocks noGrp="1"/>
          </p:cNvSpPr>
          <p:nvPr>
            <p:ph sz="half" idx="2" hasCustomPrompt="1"/>
          </p:nvPr>
        </p:nvSpPr>
        <p:spPr>
          <a:xfrm>
            <a:off x="4752975" y="974725"/>
            <a:ext cx="4262438" cy="5288915"/>
          </a:xfrm>
        </p:spPr>
        <p:txBody>
          <a:bodyPr bIns="0"/>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9"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8" name="Text Placeholder 7"/>
          <p:cNvSpPr>
            <a:spLocks noGrp="1"/>
          </p:cNvSpPr>
          <p:nvPr>
            <p:ph type="body" sz="quarter" idx="14" hasCustomPrompt="1"/>
            <p:custDataLst>
              <p:tags r:id="rId1"/>
            </p:custDataLst>
          </p:nvPr>
        </p:nvSpPr>
        <p:spPr>
          <a:xfrm>
            <a:off x="127000"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noProof="0"/>
              <a:t>Subtitle Here</a:t>
            </a:r>
          </a:p>
        </p:txBody>
      </p:sp>
    </p:spTree>
    <p:extLst>
      <p:ext uri="{BB962C8B-B14F-4D97-AF65-F5344CB8AC3E}">
        <p14:creationId xmlns:p14="http://schemas.microsoft.com/office/powerpoint/2010/main" val="76139557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 y="110754"/>
            <a:ext cx="7762542" cy="303301"/>
          </a:xfrm>
        </p:spPr>
        <p:txBody>
          <a:bodyPr/>
          <a:lstStyle>
            <a:lvl1pPr>
              <a:defRPr/>
            </a:lvl1pPr>
          </a:lstStyle>
          <a:p>
            <a:r>
              <a:t>Page Title Here</a:t>
            </a:r>
          </a:p>
        </p:txBody>
      </p:sp>
      <p:sp>
        <p:nvSpPr>
          <p:cNvPr id="3" name="Text Placeholder 2"/>
          <p:cNvSpPr>
            <a:spLocks noGrp="1"/>
          </p:cNvSpPr>
          <p:nvPr>
            <p:ph type="body" idx="1" hasCustomPrompt="1"/>
          </p:nvPr>
        </p:nvSpPr>
        <p:spPr>
          <a:xfrm>
            <a:off x="127000" y="975804"/>
            <a:ext cx="4262438" cy="274320"/>
          </a:xfrm>
          <a:solidFill>
            <a:schemeClr val="tx2"/>
          </a:solidFill>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Table/Chart Title Here</a:t>
            </a:r>
          </a:p>
        </p:txBody>
      </p:sp>
      <p:sp>
        <p:nvSpPr>
          <p:cNvPr id="4" name="Content Placeholder 3"/>
          <p:cNvSpPr>
            <a:spLocks noGrp="1"/>
          </p:cNvSpPr>
          <p:nvPr>
            <p:ph sz="half" idx="2" hasCustomPrompt="1"/>
          </p:nvPr>
        </p:nvSpPr>
        <p:spPr>
          <a:xfrm>
            <a:off x="127000" y="1276350"/>
            <a:ext cx="4262438" cy="498729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5" name="Text Placeholder 4"/>
          <p:cNvSpPr>
            <a:spLocks noGrp="1"/>
          </p:cNvSpPr>
          <p:nvPr>
            <p:ph type="body" sz="quarter" idx="3" hasCustomPrompt="1"/>
          </p:nvPr>
        </p:nvSpPr>
        <p:spPr>
          <a:xfrm>
            <a:off x="4752976" y="975804"/>
            <a:ext cx="4262438" cy="274320"/>
          </a:xfrm>
          <a:solidFill>
            <a:schemeClr val="tx2"/>
          </a:solidFill>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Table/Chart Title Here</a:t>
            </a:r>
          </a:p>
        </p:txBody>
      </p:sp>
      <p:sp>
        <p:nvSpPr>
          <p:cNvPr id="6" name="Content Placeholder 5"/>
          <p:cNvSpPr>
            <a:spLocks noGrp="1"/>
          </p:cNvSpPr>
          <p:nvPr>
            <p:ph sz="quarter" idx="4" hasCustomPrompt="1"/>
          </p:nvPr>
        </p:nvSpPr>
        <p:spPr>
          <a:xfrm>
            <a:off x="4752975" y="1276350"/>
            <a:ext cx="4258596" cy="498729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8" name="Footer Placeholder 7"/>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11"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Wingdings" panose="05000000000000000000" pitchFamily="2" charset="2"/>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10" name="Text Placeholder 9"/>
          <p:cNvSpPr>
            <a:spLocks noGrp="1"/>
          </p:cNvSpPr>
          <p:nvPr>
            <p:ph type="body" sz="quarter" idx="14" hasCustomPrompt="1"/>
            <p:custDataLst>
              <p:tags r:id="rId1"/>
            </p:custDataLst>
          </p:nvPr>
        </p:nvSpPr>
        <p:spPr>
          <a:xfrm>
            <a:off x="127000" y="435179"/>
            <a:ext cx="7762542" cy="384048"/>
          </a:xfrm>
          <a:prstGeom prst="rect">
            <a:avLst/>
          </a:prstGeom>
        </p:spPr>
        <p:txBody>
          <a:bodyPr lIns="0" tIns="0" rIns="0" bIns="0"/>
          <a:lstStyle>
            <a:lvl1pPr marL="0" indent="0">
              <a:buFontTx/>
              <a:buNone/>
              <a:defRPr sz="1800">
                <a:solidFill>
                  <a:schemeClr val="tx2"/>
                </a:solidFill>
              </a:defRPr>
            </a:lvl1pPr>
          </a:lstStyle>
          <a:p>
            <a:pPr lvl="0"/>
            <a:r>
              <a:rPr lang="en-US" noProof="0"/>
              <a:t>Subtitle Here</a:t>
            </a:r>
          </a:p>
        </p:txBody>
      </p:sp>
    </p:spTree>
    <p:extLst>
      <p:ext uri="{BB962C8B-B14F-4D97-AF65-F5344CB8AC3E}">
        <p14:creationId xmlns:p14="http://schemas.microsoft.com/office/powerpoint/2010/main" val="111687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7000" y="974725"/>
            <a:ext cx="8888413" cy="274320"/>
          </a:xfrm>
          <a:solidFill>
            <a:schemeClr val="tx2"/>
          </a:solidFill>
          <a:ln w="38100">
            <a:noFill/>
          </a:ln>
        </p:spPr>
        <p:txBody>
          <a:bodyPr lIns="0" rIns="0" bIns="9144"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Table/Chart Title Here</a:t>
            </a:r>
          </a:p>
        </p:txBody>
      </p:sp>
      <p:sp>
        <p:nvSpPr>
          <p:cNvPr id="4" name="Content Placeholder 3"/>
          <p:cNvSpPr>
            <a:spLocks noGrp="1"/>
          </p:cNvSpPr>
          <p:nvPr>
            <p:ph sz="half" idx="2" hasCustomPrompt="1"/>
          </p:nvPr>
        </p:nvSpPr>
        <p:spPr>
          <a:xfrm>
            <a:off x="127000" y="1276350"/>
            <a:ext cx="8888413" cy="498729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dirty="0"/>
              <a:t>Text, Chart, Table, or Image Here</a:t>
            </a:r>
          </a:p>
        </p:txBody>
      </p:sp>
      <p:sp>
        <p:nvSpPr>
          <p:cNvPr id="7" name="Date Placeholder 6"/>
          <p:cNvSpPr>
            <a:spLocks noGrp="1"/>
          </p:cNvSpPr>
          <p:nvPr>
            <p:ph type="dt" sz="half" idx="10"/>
          </p:nvPr>
        </p:nvSpPr>
        <p:spPr/>
        <p:txBody>
          <a:bodyPr/>
          <a:lstStyle>
            <a:lvl1pPr>
              <a:defRPr>
                <a:solidFill>
                  <a:schemeClr val="tx1">
                    <a:lumMod val="65000"/>
                    <a:lumOff val="35000"/>
                  </a:schemeClr>
                </a:solidFill>
              </a:defRPr>
            </a:lvl1pPr>
          </a:lstStyle>
          <a:p>
            <a:endParaRPr/>
          </a:p>
        </p:txBody>
      </p:sp>
      <p:sp>
        <p:nvSpPr>
          <p:cNvPr id="8" name="Footer Placeholder 7"/>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10" name="Title 1"/>
          <p:cNvSpPr>
            <a:spLocks noGrp="1"/>
          </p:cNvSpPr>
          <p:nvPr>
            <p:ph type="title" hasCustomPrompt="1"/>
          </p:nvPr>
        </p:nvSpPr>
        <p:spPr>
          <a:xfrm>
            <a:off x="127000" y="110426"/>
            <a:ext cx="7762542" cy="304891"/>
          </a:xfrm>
        </p:spPr>
        <p:txBody>
          <a:bodyPr/>
          <a:lstStyle>
            <a:lvl1pPr>
              <a:defRPr baseline="0"/>
            </a:lvl1pPr>
          </a:lstStyle>
          <a:p>
            <a:r>
              <a:t>Page Title Here</a:t>
            </a:r>
          </a:p>
        </p:txBody>
      </p:sp>
      <p:sp>
        <p:nvSpPr>
          <p:cNvPr id="12" name="Text Placeholder 7"/>
          <p:cNvSpPr>
            <a:spLocks noGrp="1"/>
          </p:cNvSpPr>
          <p:nvPr>
            <p:ph type="body" sz="quarter" idx="13" hasCustomPrompt="1"/>
          </p:nvPr>
        </p:nvSpPr>
        <p:spPr>
          <a:xfrm>
            <a:off x="132429" y="6324600"/>
            <a:ext cx="8879142" cy="178464"/>
          </a:xfrm>
        </p:spPr>
        <p:txBody>
          <a:bodyPr lIns="0" tIns="0" rIns="0" bIns="0" anchor="b" anchorCtr="0"/>
          <a:lstStyle>
            <a:lvl1pPr marL="0" indent="0">
              <a:spcBef>
                <a:spcPts val="0"/>
              </a:spcBef>
              <a:buClr>
                <a:schemeClr val="bg1">
                  <a:lumMod val="50000"/>
                </a:schemeClr>
              </a:buClr>
              <a:buFont typeface="Arial" panose="020B0604020202020204" pitchFamily="34" charset="0"/>
              <a:buNone/>
              <a:defRPr sz="700" i="1">
                <a:solidFill>
                  <a:schemeClr val="tx1">
                    <a:lumMod val="65000"/>
                    <a:lumOff val="35000"/>
                  </a:schemeClr>
                </a:solidFill>
              </a:defRPr>
            </a:lvl1pPr>
            <a:lvl2pPr marL="137160" indent="0">
              <a:buNone/>
              <a:defRPr/>
            </a:lvl2pPr>
          </a:lstStyle>
          <a:p>
            <a:pPr lvl="0"/>
            <a:r>
              <a:t>Optional source/footnote added here</a:t>
            </a:r>
          </a:p>
        </p:txBody>
      </p:sp>
      <p:sp>
        <p:nvSpPr>
          <p:cNvPr id="5" name="Text Placeholder 4"/>
          <p:cNvSpPr>
            <a:spLocks noGrp="1"/>
          </p:cNvSpPr>
          <p:nvPr>
            <p:ph type="body" sz="quarter" idx="14" hasCustomPrompt="1"/>
            <p:custDataLst>
              <p:tags r:id="rId1"/>
            </p:custDataLst>
          </p:nvPr>
        </p:nvSpPr>
        <p:spPr>
          <a:xfrm>
            <a:off x="126998" y="435179"/>
            <a:ext cx="7762544" cy="384048"/>
          </a:xfrm>
          <a:prstGeom prst="rect">
            <a:avLst/>
          </a:prstGeom>
        </p:spPr>
        <p:txBody>
          <a:bodyPr lIns="0" tIns="0" rIns="0" bIns="0"/>
          <a:lstStyle>
            <a:lvl1pPr marL="0" indent="0">
              <a:buFontTx/>
              <a:buNone/>
              <a:defRPr sz="1800">
                <a:solidFill>
                  <a:schemeClr val="tx2"/>
                </a:solidFill>
              </a:defRPr>
            </a:lvl1pPr>
          </a:lstStyle>
          <a:p>
            <a:pPr lvl="0"/>
            <a:r>
              <a:rPr lang="en-US" noProof="0"/>
              <a:t>Subtitle Here</a:t>
            </a:r>
          </a:p>
        </p:txBody>
      </p:sp>
    </p:spTree>
    <p:extLst>
      <p:ext uri="{BB962C8B-B14F-4D97-AF65-F5344CB8AC3E}">
        <p14:creationId xmlns:p14="http://schemas.microsoft.com/office/powerpoint/2010/main" val="387746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logo"/>
          <p:cNvPicPr>
            <a:picLocks noChangeAspect="1"/>
          </p:cNvPicPr>
          <p:nvPr userDrawn="1">
            <p:custDataLst>
              <p:tags r:id="rId19"/>
            </p:custDataLst>
          </p:nvPr>
        </p:nvPicPr>
        <p:blipFill>
          <a:blip r:embed="rId20"/>
          <a:stretch>
            <a:fillRect/>
          </a:stretch>
        </p:blipFill>
        <p:spPr>
          <a:xfrm>
            <a:off x="7889542" y="0"/>
            <a:ext cx="1254458" cy="819867"/>
          </a:xfrm>
          <a:prstGeom prst="rect">
            <a:avLst/>
          </a:prstGeom>
        </p:spPr>
      </p:pic>
      <p:cxnSp>
        <p:nvCxnSpPr>
          <p:cNvPr id="11" name="Straight Connector 10"/>
          <p:cNvCxnSpPr/>
          <p:nvPr/>
        </p:nvCxnSpPr>
        <p:spPr>
          <a:xfrm>
            <a:off x="128016" y="6524039"/>
            <a:ext cx="8887968"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sp>
        <p:nvSpPr>
          <p:cNvPr id="2" name="Title Placeholder 1"/>
          <p:cNvSpPr>
            <a:spLocks noGrp="1"/>
          </p:cNvSpPr>
          <p:nvPr>
            <p:ph type="title"/>
          </p:nvPr>
        </p:nvSpPr>
        <p:spPr>
          <a:xfrm>
            <a:off x="126999" y="110805"/>
            <a:ext cx="7762542" cy="304511"/>
          </a:xfrm>
          <a:prstGeom prst="rect">
            <a:avLst/>
          </a:prstGeom>
        </p:spPr>
        <p:txBody>
          <a:bodyPr vert="horz" lIns="0" tIns="0" rIns="0" bIns="0" rtlCol="0" anchor="t">
            <a:noAutofit/>
          </a:bodyPr>
          <a:lstStyle/>
          <a:p>
            <a:r>
              <a:t>Page Title Here</a:t>
            </a:r>
          </a:p>
        </p:txBody>
      </p:sp>
      <p:sp>
        <p:nvSpPr>
          <p:cNvPr id="3" name="Text Placeholder 2"/>
          <p:cNvSpPr>
            <a:spLocks noGrp="1"/>
          </p:cNvSpPr>
          <p:nvPr>
            <p:ph type="body" idx="1"/>
          </p:nvPr>
        </p:nvSpPr>
        <p:spPr>
          <a:xfrm>
            <a:off x="127000" y="974725"/>
            <a:ext cx="8888413" cy="5349875"/>
          </a:xfrm>
          <a:prstGeom prst="rect">
            <a:avLst/>
          </a:prstGeom>
        </p:spPr>
        <p:txBody>
          <a:bodyPr vert="horz" lIns="9144" tIns="0" rIns="9144" bIns="0" rtlCol="0">
            <a:noAutofit/>
          </a:bodyPr>
          <a:lstStyle/>
          <a:p>
            <a:pPr lvl="0"/>
            <a:r>
              <a:rPr dirty="0"/>
              <a:t>Primary </a:t>
            </a:r>
          </a:p>
          <a:p>
            <a:pPr lvl="1"/>
            <a:r>
              <a:rPr dirty="0"/>
              <a:t>Second</a:t>
            </a:r>
          </a:p>
          <a:p>
            <a:pPr lvl="2"/>
            <a:r>
              <a:rPr dirty="0"/>
              <a:t>Third</a:t>
            </a:r>
          </a:p>
          <a:p>
            <a:pPr lvl="3"/>
            <a:r>
              <a:rPr dirty="0"/>
              <a:t>Four</a:t>
            </a:r>
          </a:p>
          <a:p>
            <a:pPr lvl="4"/>
            <a:r>
              <a:rPr dirty="0"/>
              <a:t>Five</a:t>
            </a:r>
          </a:p>
          <a:p>
            <a:pPr lvl="5"/>
            <a:r>
              <a:rPr dirty="0"/>
              <a:t>Six</a:t>
            </a:r>
          </a:p>
          <a:p>
            <a:pPr lvl="6"/>
            <a:r>
              <a:rPr dirty="0"/>
              <a:t>Seven</a:t>
            </a:r>
          </a:p>
          <a:p>
            <a:pPr lvl="7"/>
            <a:r>
              <a:rPr dirty="0"/>
              <a:t>Eight</a:t>
            </a:r>
          </a:p>
          <a:p>
            <a:pPr lvl="8"/>
            <a:r>
              <a:rPr dirty="0"/>
              <a:t>Nine</a:t>
            </a:r>
          </a:p>
        </p:txBody>
      </p:sp>
      <p:sp>
        <p:nvSpPr>
          <p:cNvPr id="4" name="Date Placeholder 3"/>
          <p:cNvSpPr>
            <a:spLocks noGrp="1"/>
          </p:cNvSpPr>
          <p:nvPr>
            <p:ph type="dt" sz="half" idx="2"/>
          </p:nvPr>
        </p:nvSpPr>
        <p:spPr>
          <a:xfrm>
            <a:off x="127000" y="6629400"/>
            <a:ext cx="600351" cy="182880"/>
          </a:xfrm>
          <a:prstGeom prst="rect">
            <a:avLst/>
          </a:prstGeom>
        </p:spPr>
        <p:txBody>
          <a:bodyPr vert="horz" lIns="0" tIns="0" rIns="0" bIns="0" rtlCol="0" anchor="ctr">
            <a:noAutofit/>
          </a:bodyPr>
          <a:lstStyle>
            <a:lvl1pPr algn="l">
              <a:lnSpc>
                <a:spcPct val="80000"/>
              </a:lnSpc>
              <a:defRPr sz="8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1019091" y="6629400"/>
            <a:ext cx="7105818" cy="182880"/>
          </a:xfrm>
          <a:prstGeom prst="rect">
            <a:avLst/>
          </a:prstGeom>
        </p:spPr>
        <p:txBody>
          <a:bodyPr vert="horz" lIns="0" tIns="0" rIns="0" bIns="0" rtlCol="0" anchor="ctr">
            <a:noAutofit/>
          </a:bodyPr>
          <a:lstStyle>
            <a:lvl1pPr algn="ctr">
              <a:lnSpc>
                <a:spcPct val="80000"/>
              </a:lnSpc>
              <a:defRPr sz="800">
                <a:solidFill>
                  <a:schemeClr val="tx1">
                    <a:lumMod val="65000"/>
                    <a:lumOff val="35000"/>
                  </a:schemeClr>
                </a:solidFill>
              </a:defRPr>
            </a:lvl1pPr>
          </a:lstStyle>
          <a:p>
            <a:endParaRPr/>
          </a:p>
        </p:txBody>
      </p:sp>
      <p:cxnSp>
        <p:nvCxnSpPr>
          <p:cNvPr id="12" name="Straight Connector 11"/>
          <p:cNvCxnSpPr/>
          <p:nvPr/>
        </p:nvCxnSpPr>
        <p:spPr>
          <a:xfrm>
            <a:off x="126873" y="821231"/>
            <a:ext cx="8890254" cy="0"/>
          </a:xfrm>
          <a:prstGeom prst="line">
            <a:avLst/>
          </a:prstGeom>
          <a:ln w="6350">
            <a:solidFill>
              <a:schemeClr val="tx1"/>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53086021"/>
      </p:ext>
    </p:extLst>
  </p:cSld>
  <p:clrMap bg1="lt1" tx1="dk1" bg2="lt2" tx2="dk2" accent1="accent1" accent2="accent2" accent3="accent3" accent4="accent4" accent5="accent5" accent6="accent6" hlink="hlink" folHlink="folHlink"/>
  <p:sldLayoutIdLst>
    <p:sldLayoutId id="2147483718" r:id="rId1"/>
    <p:sldLayoutId id="2147483650" r:id="rId2"/>
    <p:sldLayoutId id="2147483704" r:id="rId3"/>
    <p:sldLayoutId id="2147483703" r:id="rId4"/>
    <p:sldLayoutId id="2147483654" r:id="rId5"/>
    <p:sldLayoutId id="2147483655" r:id="rId6"/>
    <p:sldLayoutId id="2147483666" r:id="rId7"/>
    <p:sldLayoutId id="2147483672" r:id="rId8"/>
    <p:sldLayoutId id="2147483673" r:id="rId9"/>
    <p:sldLayoutId id="2147483717" r:id="rId10"/>
    <p:sldLayoutId id="2147483680" r:id="rId11"/>
    <p:sldLayoutId id="2147483681" r:id="rId12"/>
    <p:sldLayoutId id="2147483683" r:id="rId13"/>
    <p:sldLayoutId id="2147483682" r:id="rId14"/>
    <p:sldLayoutId id="2147483679" r:id="rId15"/>
    <p:sldLayoutId id="2147483719" r:id="rId16"/>
    <p:sldLayoutId id="2147483687" r:id="rId17"/>
  </p:sldLayoutIdLst>
  <p:hf hdr="0" ftr="0" dt="0"/>
  <p:txStyles>
    <p:titleStyle>
      <a:lvl1pPr algn="l" defTabSz="914378" rtl="0" eaLnBrk="1" latinLnBrk="0" hangingPunct="1">
        <a:lnSpc>
          <a:spcPct val="85000"/>
        </a:lnSpc>
        <a:spcBef>
          <a:spcPct val="0"/>
        </a:spcBef>
        <a:buNone/>
        <a:defRPr sz="2400" b="1" kern="1200" cap="none" baseline="0">
          <a:solidFill>
            <a:schemeClr val="tx2"/>
          </a:solidFill>
          <a:latin typeface="+mj-lt"/>
          <a:ea typeface="+mj-ea"/>
          <a:cs typeface="+mj-cs"/>
        </a:defRPr>
      </a:lvl1pPr>
    </p:titleStyle>
    <p:body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a:defPPr>
      <a:lvl1pPr marL="0" algn="ctr" defTabSz="914378" rtl="0" eaLnBrk="1" latinLnBrk="0" hangingPunct="1">
        <a:defRPr sz="1200" kern="1200">
          <a:solidFill>
            <a:schemeClr val="tx1"/>
          </a:solidFill>
          <a:latin typeface="+mn-lt"/>
          <a:ea typeface="+mn-ea"/>
          <a:cs typeface="+mn-cs"/>
        </a:defRPr>
      </a:lvl1pPr>
      <a:lvl2pPr marL="0" algn="ctr" defTabSz="914378" rtl="0" eaLnBrk="1" latinLnBrk="0" hangingPunct="1">
        <a:defRPr sz="1200" kern="1200">
          <a:solidFill>
            <a:schemeClr val="tx1"/>
          </a:solidFill>
          <a:latin typeface="+mn-lt"/>
          <a:ea typeface="+mn-ea"/>
          <a:cs typeface="+mn-cs"/>
        </a:defRPr>
      </a:lvl2pPr>
      <a:lvl3pPr marL="0" algn="ctr" defTabSz="914378" rtl="0" eaLnBrk="1" latinLnBrk="0" hangingPunct="1">
        <a:defRPr sz="1200" kern="1200">
          <a:solidFill>
            <a:schemeClr val="tx1"/>
          </a:solidFill>
          <a:latin typeface="+mn-lt"/>
          <a:ea typeface="+mn-ea"/>
          <a:cs typeface="+mn-cs"/>
        </a:defRPr>
      </a:lvl3pPr>
      <a:lvl4pPr marL="0" algn="ctr" defTabSz="914378" rtl="0" eaLnBrk="1" latinLnBrk="0" hangingPunct="1">
        <a:defRPr sz="1200" kern="1200">
          <a:solidFill>
            <a:schemeClr val="tx1"/>
          </a:solidFill>
          <a:latin typeface="+mn-lt"/>
          <a:ea typeface="+mn-ea"/>
          <a:cs typeface="+mn-cs"/>
        </a:defRPr>
      </a:lvl4pPr>
      <a:lvl5pPr marL="0" algn="ctr" defTabSz="914378" rtl="0" eaLnBrk="1" latinLnBrk="0" hangingPunct="1">
        <a:defRPr sz="1200" kern="1200">
          <a:solidFill>
            <a:schemeClr val="tx1"/>
          </a:solidFill>
          <a:latin typeface="+mn-lt"/>
          <a:ea typeface="+mn-ea"/>
          <a:cs typeface="+mn-cs"/>
        </a:defRPr>
      </a:lvl5pPr>
      <a:lvl6pPr marL="0" algn="ctr" defTabSz="914378" rtl="0" eaLnBrk="1" latinLnBrk="0" hangingPunct="1">
        <a:defRPr sz="1200" kern="1200">
          <a:solidFill>
            <a:schemeClr val="tx1"/>
          </a:solidFill>
          <a:latin typeface="+mn-lt"/>
          <a:ea typeface="+mn-ea"/>
          <a:cs typeface="+mn-cs"/>
        </a:defRPr>
      </a:lvl6pPr>
      <a:lvl7pPr marL="0" algn="ctr" defTabSz="914378" rtl="0" eaLnBrk="1" latinLnBrk="0" hangingPunct="1">
        <a:defRPr sz="1200" kern="1200">
          <a:solidFill>
            <a:schemeClr val="tx1"/>
          </a:solidFill>
          <a:latin typeface="+mn-lt"/>
          <a:ea typeface="+mn-ea"/>
          <a:cs typeface="+mn-cs"/>
        </a:defRPr>
      </a:lvl7pPr>
      <a:lvl8pPr marL="0" algn="ctr" defTabSz="914378" rtl="0" eaLnBrk="1" latinLnBrk="0" hangingPunct="1">
        <a:defRPr sz="1200" kern="1200">
          <a:solidFill>
            <a:schemeClr val="tx1"/>
          </a:solidFill>
          <a:latin typeface="+mn-lt"/>
          <a:ea typeface="+mn-ea"/>
          <a:cs typeface="+mn-cs"/>
        </a:defRPr>
      </a:lvl8pPr>
      <a:lvl9pPr marL="0" algn="ctr" defTabSz="914378"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jmed.com/article/S0002-9343(09)00404-5/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hyperlink" Target="https://sponsor.fidelity.com/bin-public/06_PSW_Website/documents/Hardship_Withdrawals_Whitepaper.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hwgermany@harriswilliam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chart" Target="../charts/chart2.xml"/><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17" y="1837784"/>
            <a:ext cx="8941227" cy="1709928"/>
          </a:xfrm>
        </p:spPr>
        <p:txBody>
          <a:bodyPr/>
          <a:lstStyle/>
          <a:p>
            <a:r>
              <a:rPr lang="en-US" i="1" dirty="0"/>
              <a:t> </a:t>
            </a:r>
            <a:br>
              <a:rPr lang="en-US" dirty="0"/>
            </a:br>
            <a:br>
              <a:rPr lang="en-US" sz="2400" dirty="0"/>
            </a:br>
            <a:br>
              <a:rPr lang="en-US" sz="2400" dirty="0"/>
            </a:br>
            <a:br>
              <a:rPr lang="en-US" sz="2400" dirty="0"/>
            </a:br>
            <a:br>
              <a:rPr lang="en-US" sz="2400" dirty="0"/>
            </a:br>
            <a:br>
              <a:rPr lang="en-US" dirty="0"/>
            </a:br>
            <a:r>
              <a:rPr lang="en-US" sz="2400" i="1" dirty="0"/>
              <a:t>Why Employees Should Think Like Business Owners</a:t>
            </a:r>
            <a:endParaRPr lang="en-US" sz="2400" dirty="0"/>
          </a:p>
        </p:txBody>
      </p:sp>
      <p:sp>
        <p:nvSpPr>
          <p:cNvPr id="3" name="Subtitle 2"/>
          <p:cNvSpPr>
            <a:spLocks noGrp="1"/>
          </p:cNvSpPr>
          <p:nvPr>
            <p:ph type="subTitle" idx="1"/>
          </p:nvPr>
        </p:nvSpPr>
        <p:spPr>
          <a:xfrm>
            <a:off x="204417" y="3547712"/>
            <a:ext cx="8735165" cy="868680"/>
          </a:xfrm>
        </p:spPr>
        <p:txBody>
          <a:bodyPr/>
          <a:lstStyle/>
          <a:p>
            <a:r>
              <a:rPr lang="en-US" sz="1700" i="1" dirty="0"/>
              <a:t>Maximizing Business Value Through Employee Engagement and Financial Wellness</a:t>
            </a:r>
            <a:endParaRPr lang="en-US" sz="1700" dirty="0"/>
          </a:p>
        </p:txBody>
      </p:sp>
    </p:spTree>
    <p:extLst>
      <p:ext uri="{BB962C8B-B14F-4D97-AF65-F5344CB8AC3E}">
        <p14:creationId xmlns:p14="http://schemas.microsoft.com/office/powerpoint/2010/main" val="247972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Wiser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3708276"/>
              </p:ext>
            </p:extLst>
          </p:nvPr>
        </p:nvGraphicFramePr>
        <p:xfrm>
          <a:off x="127000" y="974725"/>
          <a:ext cx="8888413"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325091" y="1213659"/>
            <a:ext cx="3640974" cy="332508"/>
          </a:xfrm>
          <a:prstGeom prst="rect">
            <a:avLst/>
          </a:prstGeom>
          <a:noFill/>
        </p:spPr>
        <p:txBody>
          <a:bodyPr wrap="square" lIns="0" tIns="0" rIns="0" bIns="0" rtlCol="0">
            <a:noAutofit/>
          </a:bodyPr>
          <a:lstStyle/>
          <a:p>
            <a:r>
              <a:rPr lang="en-US" sz="2000" b="1" dirty="0">
                <a:solidFill>
                  <a:schemeClr val="tx1">
                    <a:lumMod val="65000"/>
                    <a:lumOff val="35000"/>
                  </a:schemeClr>
                </a:solidFill>
              </a:rPr>
              <a:t>Sara’s Strategic Alternatives</a:t>
            </a:r>
          </a:p>
        </p:txBody>
      </p:sp>
    </p:spTree>
    <p:extLst>
      <p:ext uri="{BB962C8B-B14F-4D97-AF65-F5344CB8AC3E}">
        <p14:creationId xmlns:p14="http://schemas.microsoft.com/office/powerpoint/2010/main" val="3730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5" dur="2000"/>
                                        <p:tgtEl>
                                          <p:spTgt spid="8">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0" dur="2000"/>
                                        <p:tgtEl>
                                          <p:spTgt spid="8">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9" dur="2000"/>
                                        <p:tgtEl>
                                          <p:spTgt spid="8">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Wiser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6439012"/>
              </p:ext>
            </p:extLst>
          </p:nvPr>
        </p:nvGraphicFramePr>
        <p:xfrm>
          <a:off x="127000" y="835830"/>
          <a:ext cx="8322822" cy="56292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371624" y="3086639"/>
            <a:ext cx="741129" cy="1034322"/>
          </a:xfrm>
          <a:prstGeom prst="rect">
            <a:avLst/>
          </a:prstGeom>
          <a:noFill/>
        </p:spPr>
        <p:txBody>
          <a:bodyPr wrap="square" lIns="0" tIns="0" rIns="0" bIns="0" rtlCol="0">
            <a:noAutofit/>
          </a:bodyPr>
          <a:lstStyle/>
          <a:p>
            <a:r>
              <a:rPr lang="en-US" sz="1400" b="1" dirty="0">
                <a:solidFill>
                  <a:schemeClr val="tx1">
                    <a:lumMod val="65000"/>
                    <a:lumOff val="35000"/>
                  </a:schemeClr>
                </a:solidFill>
              </a:rPr>
              <a:t>50%</a:t>
            </a:r>
          </a:p>
          <a:p>
            <a:r>
              <a:rPr lang="en-US" sz="1400" b="1" dirty="0">
                <a:solidFill>
                  <a:schemeClr val="tx1">
                    <a:lumMod val="65000"/>
                    <a:lumOff val="35000"/>
                  </a:schemeClr>
                </a:solidFill>
              </a:rPr>
              <a:t>increase</a:t>
            </a:r>
          </a:p>
          <a:p>
            <a:r>
              <a:rPr lang="en-US" sz="1400" b="1" dirty="0">
                <a:solidFill>
                  <a:schemeClr val="tx1">
                    <a:lumMod val="65000"/>
                    <a:lumOff val="35000"/>
                  </a:schemeClr>
                </a:solidFill>
              </a:rPr>
              <a:t>In asset</a:t>
            </a:r>
          </a:p>
          <a:p>
            <a:r>
              <a:rPr lang="en-US" sz="1400" b="1" dirty="0">
                <a:solidFill>
                  <a:schemeClr val="tx1">
                    <a:lumMod val="65000"/>
                    <a:lumOff val="35000"/>
                  </a:schemeClr>
                </a:solidFill>
              </a:rPr>
              <a:t>value!</a:t>
            </a:r>
          </a:p>
        </p:txBody>
      </p:sp>
      <p:sp>
        <p:nvSpPr>
          <p:cNvPr id="12" name="TextBox 11"/>
          <p:cNvSpPr txBox="1"/>
          <p:nvPr/>
        </p:nvSpPr>
        <p:spPr>
          <a:xfrm>
            <a:off x="7399863" y="-362412"/>
            <a:ext cx="400019" cy="1250258"/>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
        <p:nvSpPr>
          <p:cNvPr id="13" name="TextBox 12"/>
          <p:cNvSpPr txBox="1"/>
          <p:nvPr/>
        </p:nvSpPr>
        <p:spPr>
          <a:xfrm>
            <a:off x="7889542" y="2801257"/>
            <a:ext cx="560280" cy="1366372"/>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
        <p:nvSpPr>
          <p:cNvPr id="15" name="TextBox 14"/>
          <p:cNvSpPr txBox="1"/>
          <p:nvPr/>
        </p:nvSpPr>
        <p:spPr>
          <a:xfrm>
            <a:off x="7889542" y="2801257"/>
            <a:ext cx="459979" cy="1254902"/>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
        <p:nvSpPr>
          <p:cNvPr id="16" name="TextBox 15"/>
          <p:cNvSpPr txBox="1"/>
          <p:nvPr/>
        </p:nvSpPr>
        <p:spPr>
          <a:xfrm>
            <a:off x="5187646" y="2560265"/>
            <a:ext cx="3502985" cy="640645"/>
          </a:xfrm>
          <a:prstGeom prst="rect">
            <a:avLst/>
          </a:prstGeom>
          <a:noFill/>
        </p:spPr>
        <p:txBody>
          <a:bodyPr wrap="square" lIns="0" tIns="0" rIns="0" bIns="0" rtlCol="0">
            <a:noAutofit/>
          </a:bodyPr>
          <a:lstStyle/>
          <a:p>
            <a:r>
              <a:rPr lang="en-US" sz="1400" b="1" dirty="0">
                <a:solidFill>
                  <a:schemeClr val="tx1">
                    <a:lumMod val="65000"/>
                    <a:lumOff val="35000"/>
                  </a:schemeClr>
                </a:solidFill>
              </a:rPr>
              <a:t>Sara has uniquely and ambitiously </a:t>
            </a:r>
          </a:p>
          <a:p>
            <a:r>
              <a:rPr lang="en-US" sz="1400" b="1" dirty="0">
                <a:solidFill>
                  <a:schemeClr val="tx1">
                    <a:lumMod val="65000"/>
                    <a:lumOff val="35000"/>
                  </a:schemeClr>
                </a:solidFill>
              </a:rPr>
              <a:t>reframed what it means to win</a:t>
            </a:r>
          </a:p>
        </p:txBody>
      </p:sp>
      <p:sp>
        <p:nvSpPr>
          <p:cNvPr id="17" name="TextBox 16"/>
          <p:cNvSpPr txBox="1"/>
          <p:nvPr/>
        </p:nvSpPr>
        <p:spPr>
          <a:xfrm>
            <a:off x="2792118" y="1121516"/>
            <a:ext cx="3641931" cy="576531"/>
          </a:xfrm>
          <a:prstGeom prst="rect">
            <a:avLst/>
          </a:prstGeom>
          <a:noFill/>
        </p:spPr>
        <p:txBody>
          <a:bodyPr wrap="square" lIns="0" tIns="0" rIns="0" bIns="0" rtlCol="0">
            <a:noAutofit/>
          </a:bodyPr>
          <a:lstStyle/>
          <a:p>
            <a:r>
              <a:rPr lang="en-US" sz="2000" b="1" dirty="0">
                <a:solidFill>
                  <a:schemeClr val="tx1">
                    <a:lumMod val="65000"/>
                    <a:lumOff val="35000"/>
                  </a:schemeClr>
                </a:solidFill>
              </a:rPr>
              <a:t>Sara’s Strategic Alternatives</a:t>
            </a:r>
          </a:p>
        </p:txBody>
      </p:sp>
      <p:grpSp>
        <p:nvGrpSpPr>
          <p:cNvPr id="3" name="Group 2"/>
          <p:cNvGrpSpPr/>
          <p:nvPr/>
        </p:nvGrpSpPr>
        <p:grpSpPr>
          <a:xfrm>
            <a:off x="6074071" y="3001460"/>
            <a:ext cx="2937500" cy="1180796"/>
            <a:chOff x="6074071" y="3001460"/>
            <a:chExt cx="2937500" cy="1180796"/>
          </a:xfrm>
        </p:grpSpPr>
        <p:sp>
          <p:nvSpPr>
            <p:cNvPr id="10" name="TextBox 9"/>
            <p:cNvSpPr txBox="1"/>
            <p:nvPr/>
          </p:nvSpPr>
          <p:spPr>
            <a:xfrm>
              <a:off x="8289561" y="3043003"/>
              <a:ext cx="722010" cy="1139253"/>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pic>
          <p:nvPicPr>
            <p:cNvPr id="14" name="Picture 13"/>
            <p:cNvPicPr>
              <a:picLocks noChangeAspect="1"/>
            </p:cNvPicPr>
            <p:nvPr/>
          </p:nvPicPr>
          <p:blipFill>
            <a:blip r:embed="rId4"/>
            <a:stretch>
              <a:fillRect/>
            </a:stretch>
          </p:blipFill>
          <p:spPr>
            <a:xfrm>
              <a:off x="8012957" y="3001460"/>
              <a:ext cx="329213" cy="1054699"/>
            </a:xfrm>
            <a:prstGeom prst="rect">
              <a:avLst/>
            </a:prstGeom>
          </p:spPr>
        </p:pic>
        <p:sp>
          <p:nvSpPr>
            <p:cNvPr id="18" name="TextBox 17"/>
            <p:cNvSpPr txBox="1"/>
            <p:nvPr/>
          </p:nvSpPr>
          <p:spPr>
            <a:xfrm>
              <a:off x="6074071" y="3125962"/>
              <a:ext cx="2136411" cy="164523"/>
            </a:xfrm>
            <a:prstGeom prst="rect">
              <a:avLst/>
            </a:prstGeom>
            <a:noFill/>
          </p:spPr>
          <p:txBody>
            <a:bodyPr wrap="square" lIns="0" tIns="0" rIns="0" bIns="0" rtlCol="0">
              <a:noAutofit/>
            </a:bodyPr>
            <a:lstStyle/>
            <a:p>
              <a:r>
                <a:rPr lang="en-US" sz="1400" dirty="0">
                  <a:solidFill>
                    <a:schemeClr val="tx1">
                      <a:lumMod val="65000"/>
                      <a:lumOff val="35000"/>
                    </a:schemeClr>
                  </a:solidFill>
                </a:rPr>
                <a:t>Jetta + invested savings</a:t>
              </a:r>
            </a:p>
          </p:txBody>
        </p:sp>
      </p:grpSp>
    </p:spTree>
    <p:extLst>
      <p:ext uri="{BB962C8B-B14F-4D97-AF65-F5344CB8AC3E}">
        <p14:creationId xmlns:p14="http://schemas.microsoft.com/office/powerpoint/2010/main" val="41703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11" dur="500"/>
                                        <p:tgtEl>
                                          <p:spTgt spid="8">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6" dur="2000"/>
                                        <p:tgtEl>
                                          <p:spTgt spid="8">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1" dur="2000"/>
                                        <p:tgtEl>
                                          <p:spTgt spid="8">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95556"/>
            <a:ext cx="7762542" cy="305199"/>
          </a:xfrm>
        </p:spPr>
        <p:txBody>
          <a:bodyPr/>
          <a:lstStyle/>
          <a:p>
            <a:r>
              <a:rPr lang="en-US" dirty="0"/>
              <a:t>The Lifelong Path to Wiser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06225863"/>
              </p:ext>
            </p:extLst>
          </p:nvPr>
        </p:nvGraphicFramePr>
        <p:xfrm>
          <a:off x="127000" y="974725"/>
          <a:ext cx="8888413" cy="5289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p:txBody>
          <a:bodyPr/>
          <a:lstStyle/>
          <a:p>
            <a:r>
              <a:rPr lang="en-US" dirty="0"/>
              <a:t>Based upon average annual return of the S&amp;P over the last 90 years (9.8%)</a:t>
            </a:r>
          </a:p>
        </p:txBody>
      </p:sp>
      <p:sp>
        <p:nvSpPr>
          <p:cNvPr id="10" name="TextBox 9"/>
          <p:cNvSpPr txBox="1"/>
          <p:nvPr/>
        </p:nvSpPr>
        <p:spPr>
          <a:xfrm>
            <a:off x="5339993" y="2720448"/>
            <a:ext cx="2277687" cy="394365"/>
          </a:xfrm>
          <a:prstGeom prst="rect">
            <a:avLst/>
          </a:prstGeom>
          <a:solidFill>
            <a:schemeClr val="bg1"/>
          </a:solidFill>
        </p:spPr>
        <p:txBody>
          <a:bodyPr wrap="square" lIns="0" tIns="0" rIns="0" bIns="0" rtlCol="0">
            <a:noAutofit/>
          </a:bodyPr>
          <a:lstStyle/>
          <a:p>
            <a:r>
              <a:rPr lang="en-US" sz="1400" b="1" dirty="0">
                <a:solidFill>
                  <a:schemeClr val="tx1">
                    <a:lumMod val="65000"/>
                    <a:lumOff val="35000"/>
                  </a:schemeClr>
                </a:solidFill>
              </a:rPr>
              <a:t>Sara reallocated resources to focus on her priorities</a:t>
            </a:r>
          </a:p>
        </p:txBody>
      </p:sp>
      <p:grpSp>
        <p:nvGrpSpPr>
          <p:cNvPr id="3" name="Group 2"/>
          <p:cNvGrpSpPr/>
          <p:nvPr/>
        </p:nvGrpSpPr>
        <p:grpSpPr>
          <a:xfrm>
            <a:off x="6834589" y="1255911"/>
            <a:ext cx="1688303" cy="657360"/>
            <a:chOff x="6834589" y="1255911"/>
            <a:chExt cx="1688303" cy="657360"/>
          </a:xfrm>
        </p:grpSpPr>
        <p:sp>
          <p:nvSpPr>
            <p:cNvPr id="9" name="Right Arrow 8"/>
            <p:cNvSpPr/>
            <p:nvPr/>
          </p:nvSpPr>
          <p:spPr>
            <a:xfrm>
              <a:off x="7965120" y="1255911"/>
              <a:ext cx="557772" cy="333829"/>
            </a:xfrm>
            <a:prstGeom prst="rightArrow">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1" name="TextBox 10"/>
            <p:cNvSpPr txBox="1"/>
            <p:nvPr/>
          </p:nvSpPr>
          <p:spPr>
            <a:xfrm>
              <a:off x="6834589" y="1361341"/>
              <a:ext cx="1130531" cy="551930"/>
            </a:xfrm>
            <a:prstGeom prst="rect">
              <a:avLst/>
            </a:prstGeom>
            <a:solidFill>
              <a:schemeClr val="bg1"/>
            </a:solidFill>
          </p:spPr>
          <p:txBody>
            <a:bodyPr wrap="square" lIns="0" tIns="0" rIns="0" bIns="0" rtlCol="0">
              <a:noAutofit/>
            </a:bodyPr>
            <a:lstStyle/>
            <a:p>
              <a:r>
                <a:rPr lang="en-US" sz="1400" dirty="0">
                  <a:solidFill>
                    <a:schemeClr val="tx1">
                      <a:lumMod val="65000"/>
                      <a:lumOff val="35000"/>
                    </a:schemeClr>
                  </a:solidFill>
                </a:rPr>
                <a:t>Sara is a millionaire at retirement!</a:t>
              </a:r>
            </a:p>
          </p:txBody>
        </p:sp>
      </p:grpSp>
      <p:sp>
        <p:nvSpPr>
          <p:cNvPr id="5" name="TextBox 4"/>
          <p:cNvSpPr txBox="1"/>
          <p:nvPr/>
        </p:nvSpPr>
        <p:spPr>
          <a:xfrm>
            <a:off x="164843" y="421960"/>
            <a:ext cx="5929428" cy="383173"/>
          </a:xfrm>
          <a:prstGeom prst="rect">
            <a:avLst/>
          </a:prstGeom>
          <a:noFill/>
        </p:spPr>
        <p:txBody>
          <a:bodyPr wrap="square" lIns="0" tIns="0" rIns="0" bIns="0" rtlCol="0">
            <a:noAutofit/>
          </a:bodyPr>
          <a:lstStyle/>
          <a:p>
            <a:r>
              <a:rPr lang="en-US" sz="1800" i="1" dirty="0">
                <a:solidFill>
                  <a:schemeClr val="tx1">
                    <a:lumMod val="65000"/>
                    <a:lumOff val="35000"/>
                  </a:schemeClr>
                </a:solidFill>
              </a:rPr>
              <a:t>Why compound interest is the 8</a:t>
            </a:r>
            <a:r>
              <a:rPr lang="en-US" sz="1800" i="1" baseline="30000" dirty="0">
                <a:solidFill>
                  <a:schemeClr val="tx1">
                    <a:lumMod val="65000"/>
                    <a:lumOff val="35000"/>
                  </a:schemeClr>
                </a:solidFill>
              </a:rPr>
              <a:t>th</a:t>
            </a:r>
            <a:r>
              <a:rPr lang="en-US" sz="1800" i="1" dirty="0">
                <a:solidFill>
                  <a:schemeClr val="tx1">
                    <a:lumMod val="65000"/>
                    <a:lumOff val="35000"/>
                  </a:schemeClr>
                </a:solidFill>
              </a:rPr>
              <a:t> Wonder of the World</a:t>
            </a:r>
          </a:p>
        </p:txBody>
      </p:sp>
      <p:sp>
        <p:nvSpPr>
          <p:cNvPr id="6" name="TextBox 5"/>
          <p:cNvSpPr txBox="1"/>
          <p:nvPr/>
        </p:nvSpPr>
        <p:spPr>
          <a:xfrm>
            <a:off x="9350062" y="3837904"/>
            <a:ext cx="1210614" cy="746975"/>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grpSp>
        <p:nvGrpSpPr>
          <p:cNvPr id="7" name="Group 6"/>
          <p:cNvGrpSpPr/>
          <p:nvPr/>
        </p:nvGrpSpPr>
        <p:grpSpPr>
          <a:xfrm>
            <a:off x="2616126" y="1017135"/>
            <a:ext cx="3596637" cy="1000308"/>
            <a:chOff x="2616126" y="1017135"/>
            <a:chExt cx="3596637" cy="1000308"/>
          </a:xfrm>
        </p:grpSpPr>
        <p:sp>
          <p:nvSpPr>
            <p:cNvPr id="12" name="TextBox 11"/>
            <p:cNvSpPr txBox="1"/>
            <p:nvPr/>
          </p:nvSpPr>
          <p:spPr>
            <a:xfrm>
              <a:off x="2616126" y="1017135"/>
              <a:ext cx="3596637" cy="565266"/>
            </a:xfrm>
            <a:prstGeom prst="rect">
              <a:avLst/>
            </a:prstGeom>
            <a:noFill/>
          </p:spPr>
          <p:txBody>
            <a:bodyPr wrap="square" lIns="0" tIns="0" rIns="0" bIns="0" rtlCol="0">
              <a:noAutofit/>
            </a:bodyPr>
            <a:lstStyle/>
            <a:p>
              <a:r>
                <a:rPr lang="en-US" sz="2000" b="1" dirty="0">
                  <a:solidFill>
                    <a:schemeClr val="tx1">
                      <a:lumMod val="65000"/>
                      <a:lumOff val="35000"/>
                    </a:schemeClr>
                  </a:solidFill>
                </a:rPr>
                <a:t>Beating the Odds Long Term</a:t>
              </a:r>
            </a:p>
          </p:txBody>
        </p:sp>
        <p:sp>
          <p:nvSpPr>
            <p:cNvPr id="13" name="TextBox 1"/>
            <p:cNvSpPr txBox="1"/>
            <p:nvPr/>
          </p:nvSpPr>
          <p:spPr>
            <a:xfrm>
              <a:off x="3129557" y="1503977"/>
              <a:ext cx="2563659" cy="51346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65000"/>
                      <a:lumOff val="35000"/>
                    </a:schemeClr>
                  </a:solidFill>
                </a:rPr>
                <a:t>What if Sara keeps saving $100/</a:t>
              </a:r>
              <a:r>
                <a:rPr lang="en-US" sz="1400" dirty="0" err="1">
                  <a:solidFill>
                    <a:schemeClr val="tx1">
                      <a:lumMod val="65000"/>
                      <a:lumOff val="35000"/>
                    </a:schemeClr>
                  </a:solidFill>
                </a:rPr>
                <a:t>mo</a:t>
              </a:r>
              <a:r>
                <a:rPr lang="en-US" sz="1400" dirty="0">
                  <a:solidFill>
                    <a:schemeClr val="tx1">
                      <a:lumMod val="65000"/>
                      <a:lumOff val="35000"/>
                    </a:schemeClr>
                  </a:solidFill>
                </a:rPr>
                <a:t> in an S&amp;P index fund?</a:t>
              </a:r>
            </a:p>
          </p:txBody>
        </p:sp>
      </p:grpSp>
    </p:spTree>
    <p:extLst>
      <p:ext uri="{BB962C8B-B14F-4D97-AF65-F5344CB8AC3E}">
        <p14:creationId xmlns:p14="http://schemas.microsoft.com/office/powerpoint/2010/main" val="18769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5" dur="3000"/>
                                        <p:tgtEl>
                                          <p:spTgt spid="8">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Lifelong Path to Wiser</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28825079"/>
              </p:ext>
            </p:extLst>
          </p:nvPr>
        </p:nvGraphicFramePr>
        <p:xfrm>
          <a:off x="43449" y="1029230"/>
          <a:ext cx="8888413" cy="5289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p:txBody>
          <a:bodyPr/>
          <a:lstStyle/>
          <a:p>
            <a:endParaRPr lang="en-US"/>
          </a:p>
        </p:txBody>
      </p:sp>
      <p:grpSp>
        <p:nvGrpSpPr>
          <p:cNvPr id="5" name="Group 4"/>
          <p:cNvGrpSpPr/>
          <p:nvPr/>
        </p:nvGrpSpPr>
        <p:grpSpPr>
          <a:xfrm>
            <a:off x="6031049" y="1420188"/>
            <a:ext cx="2416973" cy="1011977"/>
            <a:chOff x="6031049" y="1420188"/>
            <a:chExt cx="2416973" cy="1011977"/>
          </a:xfrm>
        </p:grpSpPr>
        <p:sp>
          <p:nvSpPr>
            <p:cNvPr id="14" name="Right Arrow 13"/>
            <p:cNvSpPr/>
            <p:nvPr/>
          </p:nvSpPr>
          <p:spPr>
            <a:xfrm>
              <a:off x="7889542" y="1420188"/>
              <a:ext cx="558480" cy="302281"/>
            </a:xfrm>
            <a:prstGeom prst="rightArrow">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6" name="TextBox 15"/>
            <p:cNvSpPr txBox="1"/>
            <p:nvPr/>
          </p:nvSpPr>
          <p:spPr>
            <a:xfrm>
              <a:off x="6031049" y="1849910"/>
              <a:ext cx="2061557" cy="582255"/>
            </a:xfrm>
            <a:prstGeom prst="rect">
              <a:avLst/>
            </a:prstGeom>
            <a:noFill/>
          </p:spPr>
          <p:txBody>
            <a:bodyPr wrap="square" lIns="0" tIns="0" rIns="0" bIns="0" rtlCol="0">
              <a:noAutofit/>
            </a:bodyPr>
            <a:lstStyle/>
            <a:p>
              <a:r>
                <a:rPr lang="en-US" sz="1400" dirty="0">
                  <a:solidFill>
                    <a:schemeClr val="tx1">
                      <a:lumMod val="65000"/>
                      <a:lumOff val="35000"/>
                    </a:schemeClr>
                  </a:solidFill>
                </a:rPr>
                <a:t>Sara must increase her monthly savings to $255!</a:t>
              </a:r>
            </a:p>
          </p:txBody>
        </p:sp>
      </p:grpSp>
      <p:sp>
        <p:nvSpPr>
          <p:cNvPr id="18" name="TextBox 17"/>
          <p:cNvSpPr txBox="1"/>
          <p:nvPr/>
        </p:nvSpPr>
        <p:spPr>
          <a:xfrm>
            <a:off x="2685011" y="885974"/>
            <a:ext cx="4056611" cy="415636"/>
          </a:xfrm>
          <a:prstGeom prst="rect">
            <a:avLst/>
          </a:prstGeom>
          <a:noFill/>
        </p:spPr>
        <p:txBody>
          <a:bodyPr wrap="square" lIns="0" tIns="0" rIns="0" bIns="0" rtlCol="0">
            <a:noAutofit/>
          </a:bodyPr>
          <a:lstStyle/>
          <a:p>
            <a:r>
              <a:rPr lang="en-US" sz="1800" b="1" dirty="0">
                <a:solidFill>
                  <a:schemeClr val="tx1">
                    <a:lumMod val="65000"/>
                    <a:lumOff val="35000"/>
                  </a:schemeClr>
                </a:solidFill>
              </a:rPr>
              <a:t>Bold Moves Early and Methodically</a:t>
            </a:r>
          </a:p>
        </p:txBody>
      </p:sp>
      <p:sp>
        <p:nvSpPr>
          <p:cNvPr id="3" name="TextBox 2"/>
          <p:cNvSpPr txBox="1"/>
          <p:nvPr/>
        </p:nvSpPr>
        <p:spPr>
          <a:xfrm>
            <a:off x="2690891" y="1291083"/>
            <a:ext cx="3593531" cy="481184"/>
          </a:xfrm>
          <a:prstGeom prst="rect">
            <a:avLst/>
          </a:prstGeom>
          <a:noFill/>
        </p:spPr>
        <p:txBody>
          <a:bodyPr wrap="square" lIns="0" tIns="0" rIns="0" bIns="0" rtlCol="0">
            <a:noAutofit/>
          </a:bodyPr>
          <a:lstStyle/>
          <a:p>
            <a:r>
              <a:rPr lang="en-US" sz="1400" dirty="0">
                <a:solidFill>
                  <a:schemeClr val="tx1">
                    <a:lumMod val="65000"/>
                    <a:lumOff val="35000"/>
                  </a:schemeClr>
                </a:solidFill>
              </a:rPr>
              <a:t>What if Sara waits a decade to start saving?</a:t>
            </a:r>
          </a:p>
        </p:txBody>
      </p:sp>
    </p:spTree>
    <p:extLst>
      <p:ext uri="{BB962C8B-B14F-4D97-AF65-F5344CB8AC3E}">
        <p14:creationId xmlns:p14="http://schemas.microsoft.com/office/powerpoint/2010/main" val="20844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15" dur="500"/>
                                        <p:tgtEl>
                                          <p:spTgt spid="13">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20" dur="3000"/>
                                        <p:tgtEl>
                                          <p:spTgt spid="13">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25" dur="3000"/>
                                        <p:tgtEl>
                                          <p:spTgt spid="13">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P spid="1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Employees Beat The Odds</a:t>
            </a:r>
          </a:p>
        </p:txBody>
      </p:sp>
      <p:sp>
        <p:nvSpPr>
          <p:cNvPr id="3" name="Content Placeholder 2"/>
          <p:cNvSpPr>
            <a:spLocks noGrp="1"/>
          </p:cNvSpPr>
          <p:nvPr>
            <p:ph idx="1"/>
          </p:nvPr>
        </p:nvSpPr>
        <p:spPr/>
        <p:txBody>
          <a:bodyPr anchor="ctr"/>
          <a:lstStyle/>
          <a:p>
            <a:pPr marL="0" indent="0" algn="ctr">
              <a:buNone/>
            </a:pPr>
            <a:r>
              <a:rPr lang="en-US" sz="9600" dirty="0">
                <a:solidFill>
                  <a:schemeClr val="tx2"/>
                </a:solidFill>
              </a:rPr>
              <a:t>WEALTHIER</a:t>
            </a:r>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127000" y="424234"/>
            <a:ext cx="7362371" cy="324912"/>
          </a:xfrm>
          <a:prstGeom prst="rect">
            <a:avLst/>
          </a:prstGeom>
          <a:noFill/>
        </p:spPr>
        <p:txBody>
          <a:bodyPr wrap="square" lIns="0" tIns="0" rIns="0" bIns="0" rtlCol="0">
            <a:noAutofit/>
          </a:bodyPr>
          <a:lstStyle/>
          <a:p>
            <a:r>
              <a:rPr lang="en-US" sz="2000" i="1" dirty="0">
                <a:solidFill>
                  <a:schemeClr val="tx1">
                    <a:lumMod val="65000"/>
                    <a:lumOff val="35000"/>
                  </a:schemeClr>
                </a:solidFill>
              </a:rPr>
              <a:t>The path to healthier, wealthier and wiser.</a:t>
            </a:r>
          </a:p>
        </p:txBody>
      </p:sp>
      <p:sp>
        <p:nvSpPr>
          <p:cNvPr id="6" name="TextBox 5"/>
          <p:cNvSpPr txBox="1"/>
          <p:nvPr/>
        </p:nvSpPr>
        <p:spPr>
          <a:xfrm>
            <a:off x="-508000" y="621938"/>
            <a:ext cx="3686629" cy="45719"/>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23922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25E4-4A13-8846-BB46-CDE050414077}"/>
              </a:ext>
            </a:extLst>
          </p:cNvPr>
          <p:cNvSpPr>
            <a:spLocks noGrp="1"/>
          </p:cNvSpPr>
          <p:nvPr>
            <p:ph type="title"/>
          </p:nvPr>
        </p:nvSpPr>
        <p:spPr/>
        <p:txBody>
          <a:bodyPr/>
          <a:lstStyle/>
          <a:p>
            <a:r>
              <a:rPr lang="en-US" dirty="0"/>
              <a:t>The Path to Wealthier</a:t>
            </a:r>
          </a:p>
        </p:txBody>
      </p:sp>
      <p:sp>
        <p:nvSpPr>
          <p:cNvPr id="5" name="Text Placeholder 4">
            <a:extLst>
              <a:ext uri="{FF2B5EF4-FFF2-40B4-BE49-F238E27FC236}">
                <a16:creationId xmlns:a16="http://schemas.microsoft.com/office/drawing/2014/main" id="{9925DD18-5DA2-4D41-AC4D-4AF62E0EDE83}"/>
              </a:ext>
            </a:extLst>
          </p:cNvPr>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4D41DF4C-D324-A145-BE01-6F787963C786}"/>
              </a:ext>
            </a:extLst>
          </p:cNvPr>
          <p:cNvSpPr/>
          <p:nvPr/>
        </p:nvSpPr>
        <p:spPr>
          <a:xfrm>
            <a:off x="132734" y="958645"/>
            <a:ext cx="4748982" cy="556014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8" name="Text Placeholder 16">
            <a:extLst>
              <a:ext uri="{FF2B5EF4-FFF2-40B4-BE49-F238E27FC236}">
                <a16:creationId xmlns:a16="http://schemas.microsoft.com/office/drawing/2014/main" id="{01F40D59-F5E4-2E46-8E1E-3AEAEA72BF42}"/>
              </a:ext>
            </a:extLst>
          </p:cNvPr>
          <p:cNvSpPr txBox="1">
            <a:spLocks/>
          </p:cNvSpPr>
          <p:nvPr/>
        </p:nvSpPr>
        <p:spPr>
          <a:xfrm>
            <a:off x="334493" y="1293781"/>
            <a:ext cx="4283966" cy="449755"/>
          </a:xfrm>
          <a:prstGeom prst="roundRect">
            <a:avLst>
              <a:gd name="adj" fmla="val 0"/>
            </a:avLst>
          </a:prstGeom>
          <a:noFill/>
          <a:ln w="28575" cap="flat" cmpd="sng" algn="ctr">
            <a:noFill/>
            <a:prstDash val="solid"/>
            <a:round/>
            <a:headEnd type="none" w="med" len="med"/>
            <a:tailEnd type="none" w="med" len="med"/>
          </a:ln>
          <a:effectLst/>
        </p:spPr>
        <p:txBody>
          <a:bodyPr vert="horz" wrap="none" lIns="0" tIns="0" rIns="0" bIns="9144" numCol="1" rtlCol="0" anchor="ctr" anchorCtr="0" compatLnSpc="1">
            <a:prstTxWarp prst="textNoShape">
              <a:avLst/>
            </a:prstTxWarp>
            <a:noAutofit/>
          </a:bodyPr>
          <a:lstStyle>
            <a:defPPr>
              <a:defRPr lang="en-US"/>
            </a:defPPr>
            <a:lvl1pPr algn="ctr" defTabSz="914400">
              <a:lnSpc>
                <a:spcPct val="90000"/>
              </a:lnSpc>
              <a:spcBef>
                <a:spcPts val="1800"/>
              </a:spcBef>
              <a:buClr>
                <a:schemeClr val="tx2"/>
              </a:buClr>
              <a:buFont typeface="Wingdings" panose="05000000000000000000" pitchFamily="2" charset="2"/>
              <a:buNone/>
              <a:defRPr sz="1600" b="1">
                <a:solidFill>
                  <a:schemeClr val="bg1"/>
                </a:solidFill>
              </a:defRPr>
            </a:lvl1pPr>
          </a:lstStyle>
          <a:p>
            <a:r>
              <a:rPr lang="en-US" sz="1700" dirty="0">
                <a:solidFill>
                  <a:srgbClr val="ED9131"/>
                </a:solidFill>
              </a:rPr>
              <a:t>WHAT EMPLOYEES VALUE IN A COMPANY</a:t>
            </a:r>
          </a:p>
        </p:txBody>
      </p:sp>
      <p:sp>
        <p:nvSpPr>
          <p:cNvPr id="9" name="TextBox 8">
            <a:extLst>
              <a:ext uri="{FF2B5EF4-FFF2-40B4-BE49-F238E27FC236}">
                <a16:creationId xmlns:a16="http://schemas.microsoft.com/office/drawing/2014/main" id="{F34F91A7-D95C-2240-BE9B-8A6DAD70078F}"/>
              </a:ext>
            </a:extLst>
          </p:cNvPr>
          <p:cNvSpPr txBox="1"/>
          <p:nvPr/>
        </p:nvSpPr>
        <p:spPr>
          <a:xfrm>
            <a:off x="278966" y="1728627"/>
            <a:ext cx="4411021" cy="1038606"/>
          </a:xfrm>
          <a:prstGeom prst="rect">
            <a:avLst/>
          </a:prstGeom>
          <a:noFill/>
        </p:spPr>
        <p:txBody>
          <a:bodyPr wrap="square" lIns="0" tIns="0" rIns="0" bIns="0" rtlCol="0">
            <a:noAutofit/>
          </a:bodyPr>
          <a:lstStyle/>
          <a:p>
            <a:pPr algn="ctr"/>
            <a:r>
              <a:rPr lang="en-US" sz="1400" dirty="0">
                <a:solidFill>
                  <a:schemeClr val="tx1">
                    <a:lumMod val="65000"/>
                    <a:lumOff val="35000"/>
                  </a:schemeClr>
                </a:solidFill>
              </a:rPr>
              <a:t>Millennials and Gen Xers are more likely to be attracted to a company that cares about their financial wellness</a:t>
            </a:r>
          </a:p>
        </p:txBody>
      </p:sp>
      <p:graphicFrame>
        <p:nvGraphicFramePr>
          <p:cNvPr id="10" name="Chart 9">
            <a:extLst>
              <a:ext uri="{FF2B5EF4-FFF2-40B4-BE49-F238E27FC236}">
                <a16:creationId xmlns:a16="http://schemas.microsoft.com/office/drawing/2014/main" id="{164700E3-9EFC-9A4F-9944-B37B1E26E918}"/>
              </a:ext>
            </a:extLst>
          </p:cNvPr>
          <p:cNvGraphicFramePr>
            <a:graphicFrameLocks/>
          </p:cNvGraphicFramePr>
          <p:nvPr/>
        </p:nvGraphicFramePr>
        <p:xfrm>
          <a:off x="333476" y="2500547"/>
          <a:ext cx="4261104" cy="31458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8">
            <a:extLst>
              <a:ext uri="{FF2B5EF4-FFF2-40B4-BE49-F238E27FC236}">
                <a16:creationId xmlns:a16="http://schemas.microsoft.com/office/drawing/2014/main" id="{5337043B-49B2-1E43-B735-A56897E0E702}"/>
              </a:ext>
            </a:extLst>
          </p:cNvPr>
          <p:cNvSpPr txBox="1">
            <a:spLocks/>
          </p:cNvSpPr>
          <p:nvPr/>
        </p:nvSpPr>
        <p:spPr>
          <a:xfrm>
            <a:off x="264858" y="6280356"/>
            <a:ext cx="8879142" cy="178462"/>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200"/>
              </a:spcAft>
              <a:buClr>
                <a:schemeClr val="bg1">
                  <a:lumMod val="50000"/>
                </a:schemeClr>
              </a:buClr>
              <a:buFont typeface="Wingdings" panose="05000000000000000000" pitchFamily="2" charset="2"/>
              <a:buNone/>
              <a:defRPr sz="700" b="0" i="1" kern="1200" baseline="0">
                <a:solidFill>
                  <a:schemeClr val="tx1">
                    <a:lumMod val="65000"/>
                    <a:lumOff val="35000"/>
                  </a:schemeClr>
                </a:solidFill>
                <a:latin typeface="+mn-lt"/>
                <a:ea typeface="+mn-ea"/>
                <a:cs typeface="+mn-cs"/>
              </a:defRPr>
            </a:lvl1pPr>
            <a:lvl2pPr marL="137160" indent="0"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None/>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a:t>Source: Employee Financial Wellness Survey, PwC, 2019</a:t>
            </a:r>
            <a:endParaRPr lang="en-US" dirty="0"/>
          </a:p>
        </p:txBody>
      </p:sp>
      <p:sp>
        <p:nvSpPr>
          <p:cNvPr id="29" name="TextBox 28">
            <a:extLst>
              <a:ext uri="{FF2B5EF4-FFF2-40B4-BE49-F238E27FC236}">
                <a16:creationId xmlns:a16="http://schemas.microsoft.com/office/drawing/2014/main" id="{21F8DF8A-27C7-0048-8994-C55F34BE6020}"/>
              </a:ext>
            </a:extLst>
          </p:cNvPr>
          <p:cNvSpPr txBox="1"/>
          <p:nvPr/>
        </p:nvSpPr>
        <p:spPr>
          <a:xfrm>
            <a:off x="2017059" y="5325035"/>
            <a:ext cx="1156447" cy="309283"/>
          </a:xfrm>
          <a:prstGeom prst="rect">
            <a:avLst/>
          </a:prstGeom>
          <a:solidFill>
            <a:schemeClr val="bg1"/>
          </a:solidFill>
        </p:spPr>
        <p:txBody>
          <a:bodyPr wrap="square" lIns="0" tIns="0" rIns="0" bIns="0" rtlCol="0">
            <a:noAutofit/>
          </a:bodyPr>
          <a:lstStyle/>
          <a:p>
            <a:r>
              <a:rPr lang="en-US" sz="1600" dirty="0">
                <a:solidFill>
                  <a:schemeClr val="tx1">
                    <a:lumMod val="65000"/>
                    <a:lumOff val="35000"/>
                  </a:schemeClr>
                </a:solidFill>
              </a:rPr>
              <a:t>Gen Xers</a:t>
            </a:r>
          </a:p>
        </p:txBody>
      </p:sp>
      <p:sp>
        <p:nvSpPr>
          <p:cNvPr id="33" name="TextBox 32"/>
          <p:cNvSpPr txBox="1"/>
          <p:nvPr/>
        </p:nvSpPr>
        <p:spPr>
          <a:xfrm>
            <a:off x="127000" y="424234"/>
            <a:ext cx="7362371" cy="324912"/>
          </a:xfrm>
          <a:prstGeom prst="rect">
            <a:avLst/>
          </a:prstGeom>
          <a:noFill/>
        </p:spPr>
        <p:txBody>
          <a:bodyPr wrap="square" lIns="0" tIns="0" rIns="0" bIns="0" rtlCol="0">
            <a:noAutofit/>
          </a:bodyPr>
          <a:lstStyle/>
          <a:p>
            <a:r>
              <a:rPr lang="en-US" sz="1800" i="1" dirty="0">
                <a:solidFill>
                  <a:schemeClr val="tx1">
                    <a:lumMod val="65000"/>
                    <a:lumOff val="35000"/>
                  </a:schemeClr>
                </a:solidFill>
              </a:rPr>
              <a:t>Business owners are uniquely positioned to affect employee outcomes</a:t>
            </a:r>
          </a:p>
        </p:txBody>
      </p:sp>
      <p:sp>
        <p:nvSpPr>
          <p:cNvPr id="35" name="Rounded Rectangle 34"/>
          <p:cNvSpPr/>
          <p:nvPr/>
        </p:nvSpPr>
        <p:spPr>
          <a:xfrm>
            <a:off x="5665799" y="4731828"/>
            <a:ext cx="2743199" cy="72624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4800" b="1" dirty="0">
                <a:solidFill>
                  <a:schemeClr val="accent2"/>
                </a:solidFill>
              </a:rPr>
              <a:t>32%</a:t>
            </a:r>
          </a:p>
        </p:txBody>
      </p:sp>
      <p:sp>
        <p:nvSpPr>
          <p:cNvPr id="36" name="TextBox 35"/>
          <p:cNvSpPr txBox="1"/>
          <p:nvPr/>
        </p:nvSpPr>
        <p:spPr>
          <a:xfrm>
            <a:off x="5287886" y="5479676"/>
            <a:ext cx="3449942" cy="1078270"/>
          </a:xfrm>
          <a:prstGeom prst="rect">
            <a:avLst/>
          </a:prstGeom>
          <a:noFill/>
        </p:spPr>
        <p:txBody>
          <a:bodyPr wrap="square" lIns="0" tIns="0" rIns="0" bIns="0" rtlCol="0">
            <a:noAutofit/>
          </a:bodyPr>
          <a:lstStyle/>
          <a:p>
            <a:pPr algn="ctr">
              <a:lnSpc>
                <a:spcPct val="90000"/>
              </a:lnSpc>
            </a:pPr>
            <a:r>
              <a:rPr lang="en-US" sz="1800" dirty="0">
                <a:solidFill>
                  <a:schemeClr val="tx1">
                    <a:lumMod val="65000"/>
                    <a:lumOff val="35000"/>
                  </a:schemeClr>
                </a:solidFill>
              </a:rPr>
              <a:t>Workers are not saving for retirement at all</a:t>
            </a:r>
          </a:p>
        </p:txBody>
      </p:sp>
      <p:sp>
        <p:nvSpPr>
          <p:cNvPr id="37" name="Rounded Rectangle 36"/>
          <p:cNvSpPr/>
          <p:nvPr/>
        </p:nvSpPr>
        <p:spPr>
          <a:xfrm>
            <a:off x="5665799" y="947765"/>
            <a:ext cx="2743199" cy="72624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4800" b="1" dirty="0">
                <a:solidFill>
                  <a:schemeClr val="accent2"/>
                </a:solidFill>
              </a:rPr>
              <a:t>56%</a:t>
            </a:r>
          </a:p>
        </p:txBody>
      </p:sp>
      <p:sp>
        <p:nvSpPr>
          <p:cNvPr id="38" name="Rounded Rectangle 37"/>
          <p:cNvSpPr/>
          <p:nvPr/>
        </p:nvSpPr>
        <p:spPr>
          <a:xfrm>
            <a:off x="5665799" y="2844925"/>
            <a:ext cx="2743199" cy="72624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4800" b="1" dirty="0">
                <a:solidFill>
                  <a:schemeClr val="accent2"/>
                </a:solidFill>
              </a:rPr>
              <a:t>39%</a:t>
            </a:r>
          </a:p>
        </p:txBody>
      </p:sp>
      <p:sp>
        <p:nvSpPr>
          <p:cNvPr id="39" name="TextBox 38"/>
          <p:cNvSpPr txBox="1"/>
          <p:nvPr/>
        </p:nvSpPr>
        <p:spPr>
          <a:xfrm>
            <a:off x="5312427" y="3598216"/>
            <a:ext cx="3449942" cy="1078270"/>
          </a:xfrm>
          <a:prstGeom prst="rect">
            <a:avLst/>
          </a:prstGeom>
          <a:noFill/>
        </p:spPr>
        <p:txBody>
          <a:bodyPr wrap="square" lIns="0" tIns="0" rIns="0" bIns="0" rtlCol="0">
            <a:noAutofit/>
          </a:bodyPr>
          <a:lstStyle/>
          <a:p>
            <a:pPr algn="ctr">
              <a:lnSpc>
                <a:spcPct val="90000"/>
              </a:lnSpc>
            </a:pPr>
            <a:r>
              <a:rPr lang="en-US" sz="1800" dirty="0">
                <a:solidFill>
                  <a:schemeClr val="tx1">
                    <a:lumMod val="65000"/>
                    <a:lumOff val="35000"/>
                  </a:schemeClr>
                </a:solidFill>
              </a:rPr>
              <a:t>Baby Boomers are concerned they will not have enough money in retirement </a:t>
            </a:r>
          </a:p>
        </p:txBody>
      </p:sp>
      <p:sp>
        <p:nvSpPr>
          <p:cNvPr id="40" name="TextBox 39"/>
          <p:cNvSpPr txBox="1"/>
          <p:nvPr/>
        </p:nvSpPr>
        <p:spPr>
          <a:xfrm>
            <a:off x="5287886" y="1674010"/>
            <a:ext cx="3449942" cy="1078270"/>
          </a:xfrm>
          <a:prstGeom prst="rect">
            <a:avLst/>
          </a:prstGeom>
          <a:noFill/>
        </p:spPr>
        <p:txBody>
          <a:bodyPr wrap="square" lIns="0" tIns="0" rIns="0" bIns="0" rtlCol="0">
            <a:noAutofit/>
          </a:bodyPr>
          <a:lstStyle/>
          <a:p>
            <a:pPr algn="ctr">
              <a:lnSpc>
                <a:spcPct val="90000"/>
              </a:lnSpc>
            </a:pPr>
            <a:r>
              <a:rPr lang="en-US" sz="1800" dirty="0">
                <a:solidFill>
                  <a:schemeClr val="tx1">
                    <a:lumMod val="65000"/>
                    <a:lumOff val="35000"/>
                  </a:schemeClr>
                </a:solidFill>
              </a:rPr>
              <a:t>Baby Boomers who have less than $100,000 saved for retirement</a:t>
            </a:r>
          </a:p>
        </p:txBody>
      </p:sp>
    </p:spTree>
    <p:extLst>
      <p:ext uri="{BB962C8B-B14F-4D97-AF65-F5344CB8AC3E}">
        <p14:creationId xmlns:p14="http://schemas.microsoft.com/office/powerpoint/2010/main" val="346878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Wealthier</a:t>
            </a:r>
          </a:p>
        </p:txBody>
      </p:sp>
      <p:sp>
        <p:nvSpPr>
          <p:cNvPr id="4" name="Text Placeholder 3"/>
          <p:cNvSpPr>
            <a:spLocks noGrp="1"/>
          </p:cNvSpPr>
          <p:nvPr>
            <p:ph type="body" sz="quarter" idx="13"/>
          </p:nvPr>
        </p:nvSpPr>
        <p:spPr/>
        <p:txBody>
          <a:bodyPr/>
          <a:lstStyle/>
          <a:p>
            <a:endParaRPr lang="en-US" dirty="0"/>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2019785811"/>
              </p:ext>
            </p:extLst>
          </p:nvPr>
        </p:nvGraphicFramePr>
        <p:xfrm>
          <a:off x="127001" y="974725"/>
          <a:ext cx="8501610" cy="52895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7000" y="424234"/>
            <a:ext cx="7362371" cy="324912"/>
          </a:xfrm>
          <a:prstGeom prst="rect">
            <a:avLst/>
          </a:prstGeom>
          <a:noFill/>
        </p:spPr>
        <p:txBody>
          <a:bodyPr wrap="square" lIns="0" tIns="0" rIns="0" bIns="0" rtlCol="0">
            <a:noAutofit/>
          </a:bodyPr>
          <a:lstStyle/>
          <a:p>
            <a:r>
              <a:rPr lang="en-US" sz="1800" i="1" dirty="0">
                <a:solidFill>
                  <a:schemeClr val="tx1">
                    <a:lumMod val="65000"/>
                    <a:lumOff val="35000"/>
                  </a:schemeClr>
                </a:solidFill>
              </a:rPr>
              <a:t>Business owners are uniquely positioned to affect employee outcomes</a:t>
            </a:r>
          </a:p>
        </p:txBody>
      </p:sp>
      <p:grpSp>
        <p:nvGrpSpPr>
          <p:cNvPr id="3" name="Group 2"/>
          <p:cNvGrpSpPr/>
          <p:nvPr/>
        </p:nvGrpSpPr>
        <p:grpSpPr>
          <a:xfrm>
            <a:off x="8187749" y="1066166"/>
            <a:ext cx="823822" cy="1311274"/>
            <a:chOff x="8187749" y="1066166"/>
            <a:chExt cx="823822" cy="1311274"/>
          </a:xfrm>
        </p:grpSpPr>
        <p:sp>
          <p:nvSpPr>
            <p:cNvPr id="13" name="TextBox 12"/>
            <p:cNvSpPr txBox="1"/>
            <p:nvPr/>
          </p:nvSpPr>
          <p:spPr>
            <a:xfrm>
              <a:off x="8187749" y="2028306"/>
              <a:ext cx="823822" cy="349134"/>
            </a:xfrm>
            <a:prstGeom prst="rect">
              <a:avLst/>
            </a:prstGeom>
            <a:noFill/>
          </p:spPr>
          <p:txBody>
            <a:bodyPr wrap="square" lIns="0" tIns="0" rIns="0" bIns="0" rtlCol="0">
              <a:noAutofit/>
            </a:bodyPr>
            <a:lstStyle/>
            <a:p>
              <a:r>
                <a:rPr lang="en-US" sz="1400" b="1" dirty="0">
                  <a:solidFill>
                    <a:schemeClr val="tx1">
                      <a:lumMod val="65000"/>
                      <a:lumOff val="35000"/>
                    </a:schemeClr>
                  </a:solidFill>
                </a:rPr>
                <a:t>$1.02MM</a:t>
              </a:r>
            </a:p>
          </p:txBody>
        </p:sp>
        <p:sp>
          <p:nvSpPr>
            <p:cNvPr id="14" name="TextBox 13"/>
            <p:cNvSpPr txBox="1"/>
            <p:nvPr/>
          </p:nvSpPr>
          <p:spPr>
            <a:xfrm>
              <a:off x="8187749" y="1066166"/>
              <a:ext cx="823822" cy="621319"/>
            </a:xfrm>
            <a:prstGeom prst="rect">
              <a:avLst/>
            </a:prstGeom>
            <a:noFill/>
          </p:spPr>
          <p:txBody>
            <a:bodyPr wrap="square" lIns="0" tIns="0" rIns="0" bIns="0" rtlCol="0">
              <a:noAutofit/>
            </a:bodyPr>
            <a:lstStyle/>
            <a:p>
              <a:r>
                <a:rPr lang="en-US" sz="1400" b="1" dirty="0">
                  <a:solidFill>
                    <a:schemeClr val="tx1">
                      <a:lumMod val="65000"/>
                      <a:lumOff val="35000"/>
                    </a:schemeClr>
                  </a:solidFill>
                </a:rPr>
                <a:t>$1.28MM</a:t>
              </a:r>
            </a:p>
          </p:txBody>
        </p:sp>
      </p:grpSp>
      <p:sp>
        <p:nvSpPr>
          <p:cNvPr id="15" name="TextBox 14"/>
          <p:cNvSpPr txBox="1"/>
          <p:nvPr/>
        </p:nvSpPr>
        <p:spPr>
          <a:xfrm>
            <a:off x="1122703" y="974725"/>
            <a:ext cx="6766839" cy="333829"/>
          </a:xfrm>
          <a:prstGeom prst="rect">
            <a:avLst/>
          </a:prstGeom>
          <a:noFill/>
        </p:spPr>
        <p:txBody>
          <a:bodyPr wrap="square" lIns="0" tIns="0" rIns="0" bIns="0" rtlCol="0">
            <a:noAutofit/>
          </a:bodyPr>
          <a:lstStyle/>
          <a:p>
            <a:r>
              <a:rPr lang="en-US" sz="1800" b="1" dirty="0">
                <a:solidFill>
                  <a:schemeClr val="tx1">
                    <a:lumMod val="65000"/>
                    <a:lumOff val="35000"/>
                  </a:schemeClr>
                </a:solidFill>
              </a:rPr>
              <a:t>Leveraging a Qualified Retirement Plan to Improve Outcomes</a:t>
            </a:r>
          </a:p>
        </p:txBody>
      </p:sp>
      <p:sp>
        <p:nvSpPr>
          <p:cNvPr id="16" name="TextBox 15"/>
          <p:cNvSpPr txBox="1"/>
          <p:nvPr/>
        </p:nvSpPr>
        <p:spPr>
          <a:xfrm>
            <a:off x="5294811" y="1867962"/>
            <a:ext cx="1995055" cy="714894"/>
          </a:xfrm>
          <a:prstGeom prst="rect">
            <a:avLst/>
          </a:prstGeom>
          <a:solidFill>
            <a:schemeClr val="bg1"/>
          </a:solidFill>
        </p:spPr>
        <p:txBody>
          <a:bodyPr wrap="square" lIns="0" tIns="0" rIns="0" bIns="0" rtlCol="0">
            <a:noAutofit/>
          </a:bodyPr>
          <a:lstStyle/>
          <a:p>
            <a:r>
              <a:rPr lang="en-US" sz="1400" dirty="0">
                <a:solidFill>
                  <a:schemeClr val="tx1">
                    <a:lumMod val="65000"/>
                    <a:lumOff val="35000"/>
                  </a:schemeClr>
                </a:solidFill>
              </a:rPr>
              <a:t>At retirement Sara has $255k more without any additional sacrifice</a:t>
            </a:r>
          </a:p>
        </p:txBody>
      </p:sp>
    </p:spTree>
    <p:extLst>
      <p:ext uri="{BB962C8B-B14F-4D97-AF65-F5344CB8AC3E}">
        <p14:creationId xmlns:p14="http://schemas.microsoft.com/office/powerpoint/2010/main" val="86864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000"/>
                                        <p:tgtEl>
                                          <p:spTgt spid="10">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0" dur="2000"/>
                                        <p:tgtEl>
                                          <p:spTgt spid="10">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Wealthier</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3979872023"/>
              </p:ext>
            </p:extLst>
          </p:nvPr>
        </p:nvGraphicFramePr>
        <p:xfrm>
          <a:off x="127000" y="823943"/>
          <a:ext cx="8501610" cy="55062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7000" y="424234"/>
            <a:ext cx="7362371" cy="324912"/>
          </a:xfrm>
          <a:prstGeom prst="rect">
            <a:avLst/>
          </a:prstGeom>
          <a:noFill/>
        </p:spPr>
        <p:txBody>
          <a:bodyPr wrap="square" lIns="0" tIns="0" rIns="0" bIns="0" rtlCol="0">
            <a:noAutofit/>
          </a:bodyPr>
          <a:lstStyle/>
          <a:p>
            <a:r>
              <a:rPr lang="en-US" sz="1800" i="1" dirty="0">
                <a:solidFill>
                  <a:schemeClr val="tx1">
                    <a:lumMod val="65000"/>
                    <a:lumOff val="35000"/>
                  </a:schemeClr>
                </a:solidFill>
              </a:rPr>
              <a:t>Business owners are uniquely positioned to affect employee outcomes</a:t>
            </a:r>
          </a:p>
        </p:txBody>
      </p:sp>
      <p:sp>
        <p:nvSpPr>
          <p:cNvPr id="3" name="Text Placeholder 2"/>
          <p:cNvSpPr>
            <a:spLocks noGrp="1"/>
          </p:cNvSpPr>
          <p:nvPr>
            <p:ph type="body" sz="quarter" idx="13"/>
          </p:nvPr>
        </p:nvSpPr>
        <p:spPr/>
        <p:txBody>
          <a:bodyPr/>
          <a:lstStyle/>
          <a:p>
            <a:r>
              <a:rPr lang="en-US" dirty="0"/>
              <a:t>Assumes a 3% employer match</a:t>
            </a:r>
          </a:p>
        </p:txBody>
      </p:sp>
      <p:grpSp>
        <p:nvGrpSpPr>
          <p:cNvPr id="4" name="Group 3"/>
          <p:cNvGrpSpPr/>
          <p:nvPr/>
        </p:nvGrpSpPr>
        <p:grpSpPr>
          <a:xfrm>
            <a:off x="8179724" y="1012562"/>
            <a:ext cx="781396" cy="2739054"/>
            <a:chOff x="8179724" y="1012562"/>
            <a:chExt cx="781396" cy="2739054"/>
          </a:xfrm>
        </p:grpSpPr>
        <p:sp>
          <p:nvSpPr>
            <p:cNvPr id="9" name="TextBox 8"/>
            <p:cNvSpPr txBox="1"/>
            <p:nvPr/>
          </p:nvSpPr>
          <p:spPr>
            <a:xfrm>
              <a:off x="8179724" y="3402482"/>
              <a:ext cx="781396" cy="349134"/>
            </a:xfrm>
            <a:prstGeom prst="rect">
              <a:avLst/>
            </a:prstGeom>
            <a:noFill/>
          </p:spPr>
          <p:txBody>
            <a:bodyPr wrap="square" lIns="0" tIns="0" rIns="0" bIns="0" rtlCol="0">
              <a:noAutofit/>
            </a:bodyPr>
            <a:lstStyle/>
            <a:p>
              <a:r>
                <a:rPr lang="en-US" sz="1400" b="1" dirty="0">
                  <a:solidFill>
                    <a:schemeClr val="tx1">
                      <a:lumMod val="65000"/>
                      <a:lumOff val="35000"/>
                    </a:schemeClr>
                  </a:solidFill>
                </a:rPr>
                <a:t>$1.02MM</a:t>
              </a:r>
            </a:p>
          </p:txBody>
        </p:sp>
        <p:sp>
          <p:nvSpPr>
            <p:cNvPr id="5" name="TextBox 4"/>
            <p:cNvSpPr txBox="1"/>
            <p:nvPr/>
          </p:nvSpPr>
          <p:spPr>
            <a:xfrm>
              <a:off x="8179724" y="2934259"/>
              <a:ext cx="781396" cy="292318"/>
            </a:xfrm>
            <a:prstGeom prst="rect">
              <a:avLst/>
            </a:prstGeom>
            <a:noFill/>
          </p:spPr>
          <p:txBody>
            <a:bodyPr wrap="square" lIns="0" tIns="0" rIns="0" bIns="0" rtlCol="0">
              <a:noAutofit/>
            </a:bodyPr>
            <a:lstStyle/>
            <a:p>
              <a:r>
                <a:rPr lang="en-US" sz="1400" b="1" dirty="0">
                  <a:solidFill>
                    <a:schemeClr val="tx1">
                      <a:lumMod val="65000"/>
                      <a:lumOff val="35000"/>
                    </a:schemeClr>
                  </a:solidFill>
                </a:rPr>
                <a:t>$1.28MM</a:t>
              </a:r>
            </a:p>
          </p:txBody>
        </p:sp>
        <p:sp>
          <p:nvSpPr>
            <p:cNvPr id="6" name="TextBox 5"/>
            <p:cNvSpPr txBox="1"/>
            <p:nvPr/>
          </p:nvSpPr>
          <p:spPr>
            <a:xfrm>
              <a:off x="8179724" y="1012562"/>
              <a:ext cx="781396" cy="372686"/>
            </a:xfrm>
            <a:prstGeom prst="rect">
              <a:avLst/>
            </a:prstGeom>
            <a:noFill/>
          </p:spPr>
          <p:txBody>
            <a:bodyPr wrap="square" lIns="0" tIns="0" rIns="0" bIns="0" rtlCol="0">
              <a:noAutofit/>
            </a:bodyPr>
            <a:lstStyle/>
            <a:p>
              <a:r>
                <a:rPr lang="en-US" sz="1400" b="1" dirty="0">
                  <a:solidFill>
                    <a:schemeClr val="tx1">
                      <a:lumMod val="65000"/>
                      <a:lumOff val="35000"/>
                    </a:schemeClr>
                  </a:solidFill>
                </a:rPr>
                <a:t>$2.3MM</a:t>
              </a:r>
            </a:p>
          </p:txBody>
        </p:sp>
      </p:grpSp>
      <p:sp>
        <p:nvSpPr>
          <p:cNvPr id="12" name="TextBox 1"/>
          <p:cNvSpPr txBox="1"/>
          <p:nvPr/>
        </p:nvSpPr>
        <p:spPr>
          <a:xfrm>
            <a:off x="5419899" y="1579419"/>
            <a:ext cx="1862051" cy="906086"/>
          </a:xfrm>
          <a:prstGeom prst="rect">
            <a:avLst/>
          </a:prstGeom>
          <a:solidFill>
            <a:schemeClr val="bg1"/>
          </a:solid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lumMod val="65000"/>
                    <a:lumOff val="35000"/>
                  </a:schemeClr>
                </a:solidFill>
              </a:rPr>
              <a:t>At retirement, Sara has an additional $1MM without any additional sacrifice!</a:t>
            </a:r>
          </a:p>
        </p:txBody>
      </p:sp>
      <p:sp>
        <p:nvSpPr>
          <p:cNvPr id="15" name="TextBox 14"/>
          <p:cNvSpPr txBox="1"/>
          <p:nvPr/>
        </p:nvSpPr>
        <p:spPr>
          <a:xfrm>
            <a:off x="1109055" y="949590"/>
            <a:ext cx="6780487" cy="333829"/>
          </a:xfrm>
          <a:prstGeom prst="rect">
            <a:avLst/>
          </a:prstGeom>
          <a:noFill/>
        </p:spPr>
        <p:txBody>
          <a:bodyPr wrap="square" lIns="0" tIns="0" rIns="0" bIns="0" rtlCol="0">
            <a:noAutofit/>
          </a:bodyPr>
          <a:lstStyle/>
          <a:p>
            <a:r>
              <a:rPr lang="en-US" sz="1800" b="1" dirty="0">
                <a:solidFill>
                  <a:schemeClr val="tx1">
                    <a:lumMod val="65000"/>
                    <a:lumOff val="35000"/>
                  </a:schemeClr>
                </a:solidFill>
              </a:rPr>
              <a:t>Leveraging a Qualified Retirement Plan to Improve Outcomes</a:t>
            </a:r>
          </a:p>
        </p:txBody>
      </p:sp>
    </p:spTree>
    <p:extLst>
      <p:ext uri="{BB962C8B-B14F-4D97-AF65-F5344CB8AC3E}">
        <p14:creationId xmlns:p14="http://schemas.microsoft.com/office/powerpoint/2010/main" val="41713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000"/>
                                        <p:tgtEl>
                                          <p:spTgt spid="10">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0" dur="2000"/>
                                        <p:tgtEl>
                                          <p:spTgt spid="10">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25" dur="2000"/>
                                        <p:tgtEl>
                                          <p:spTgt spid="10">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12"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Employees Beat The Odds</a:t>
            </a:r>
          </a:p>
        </p:txBody>
      </p:sp>
      <p:sp>
        <p:nvSpPr>
          <p:cNvPr id="3" name="Content Placeholder 2"/>
          <p:cNvSpPr>
            <a:spLocks noGrp="1"/>
          </p:cNvSpPr>
          <p:nvPr>
            <p:ph idx="1"/>
          </p:nvPr>
        </p:nvSpPr>
        <p:spPr/>
        <p:txBody>
          <a:bodyPr anchor="ctr"/>
          <a:lstStyle/>
          <a:p>
            <a:pPr marL="0" indent="0" algn="ctr">
              <a:buNone/>
            </a:pPr>
            <a:r>
              <a:rPr lang="en-US" sz="9600" dirty="0">
                <a:solidFill>
                  <a:schemeClr val="tx2"/>
                </a:solidFill>
              </a:rPr>
              <a:t>HEALTHIER</a:t>
            </a:r>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127000" y="424234"/>
            <a:ext cx="7362371" cy="324912"/>
          </a:xfrm>
          <a:prstGeom prst="rect">
            <a:avLst/>
          </a:prstGeom>
          <a:noFill/>
        </p:spPr>
        <p:txBody>
          <a:bodyPr wrap="square" lIns="0" tIns="0" rIns="0" bIns="0" rtlCol="0">
            <a:noAutofit/>
          </a:bodyPr>
          <a:lstStyle/>
          <a:p>
            <a:r>
              <a:rPr lang="en-US" sz="2000" i="1" dirty="0">
                <a:solidFill>
                  <a:schemeClr val="tx1">
                    <a:lumMod val="65000"/>
                    <a:lumOff val="35000"/>
                  </a:schemeClr>
                </a:solidFill>
              </a:rPr>
              <a:t>The path to healthier, wealthier and wiser.</a:t>
            </a:r>
          </a:p>
        </p:txBody>
      </p:sp>
      <p:sp>
        <p:nvSpPr>
          <p:cNvPr id="6" name="TextBox 5"/>
          <p:cNvSpPr txBox="1"/>
          <p:nvPr/>
        </p:nvSpPr>
        <p:spPr>
          <a:xfrm>
            <a:off x="-508000" y="621938"/>
            <a:ext cx="3686629" cy="45719"/>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31084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Healthier</a:t>
            </a:r>
          </a:p>
        </p:txBody>
      </p:sp>
      <p:sp>
        <p:nvSpPr>
          <p:cNvPr id="4" name="Text Placeholder 3"/>
          <p:cNvSpPr>
            <a:spLocks noGrp="1"/>
          </p:cNvSpPr>
          <p:nvPr>
            <p:ph type="body" sz="quarter" idx="13"/>
          </p:nvPr>
        </p:nvSpPr>
        <p:spPr/>
        <p:txBody>
          <a:bodyPr/>
          <a:lstStyle/>
          <a:p>
            <a:r>
              <a:rPr lang="en-US" b="1" i="0" dirty="0"/>
              <a:t>Source:  Links Among Financial, Physical And Mental Health</a:t>
            </a:r>
            <a:r>
              <a:rPr lang="en-US" dirty="0"/>
              <a:t>, Forbes, 2018</a:t>
            </a:r>
          </a:p>
          <a:p>
            <a:r>
              <a:rPr lang="en-US" b="1" i="0" dirty="0"/>
              <a:t>Source:  Employee Financial Wellness Survey, 2019, PWC</a:t>
            </a:r>
          </a:p>
        </p:txBody>
      </p:sp>
      <p:sp>
        <p:nvSpPr>
          <p:cNvPr id="5" name="Content Placeholder 5"/>
          <p:cNvSpPr txBox="1">
            <a:spLocks/>
          </p:cNvSpPr>
          <p:nvPr/>
        </p:nvSpPr>
        <p:spPr bwMode="auto">
          <a:xfrm>
            <a:off x="127000" y="974726"/>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noAutofit/>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400" eaLnBrk="0" fontAlgn="base" hangingPunct="0">
              <a:spcBef>
                <a:spcPct val="0"/>
              </a:spcBef>
              <a:spcAft>
                <a:spcPct val="0"/>
              </a:spcAft>
              <a:buFont typeface="Wingdings" panose="05000000000000000000" pitchFamily="2" charset="2"/>
              <a:buNone/>
            </a:pPr>
            <a:r>
              <a:rPr lang="en-US" sz="2000" b="1" dirty="0">
                <a:solidFill>
                  <a:schemeClr val="tx1"/>
                </a:solidFill>
                <a:latin typeface="Arial" panose="020B0604020202020204" pitchFamily="34" charset="0"/>
                <a:cs typeface="Arial" panose="020B0604020202020204" pitchFamily="34" charset="0"/>
              </a:rPr>
              <a:t>Financial wellbeing has profound effects on mental and physical health</a:t>
            </a:r>
          </a:p>
        </p:txBody>
      </p:sp>
      <p:pic>
        <p:nvPicPr>
          <p:cNvPr id="7" name="Content Placeholder 6"/>
          <p:cNvPicPr>
            <a:picLocks noGrp="1" noChangeAspect="1"/>
          </p:cNvPicPr>
          <p:nvPr>
            <p:ph idx="1"/>
          </p:nvPr>
        </p:nvPicPr>
        <p:blipFill rotWithShape="1">
          <a:blip r:embed="rId3"/>
          <a:srcRect l="25582" r="24684"/>
          <a:stretch/>
        </p:blipFill>
        <p:spPr>
          <a:xfrm>
            <a:off x="4887090" y="1935597"/>
            <a:ext cx="3823855" cy="4324838"/>
          </a:xfrm>
          <a:prstGeom prst="rect">
            <a:avLst/>
          </a:prstGeom>
        </p:spPr>
      </p:pic>
      <p:grpSp>
        <p:nvGrpSpPr>
          <p:cNvPr id="11" name="Group 10"/>
          <p:cNvGrpSpPr/>
          <p:nvPr/>
        </p:nvGrpSpPr>
        <p:grpSpPr>
          <a:xfrm>
            <a:off x="554225" y="2031692"/>
            <a:ext cx="3768393" cy="4129163"/>
            <a:chOff x="554225" y="2031692"/>
            <a:chExt cx="3768393" cy="4129163"/>
          </a:xfrm>
        </p:grpSpPr>
        <p:sp>
          <p:nvSpPr>
            <p:cNvPr id="8" name="Rounded Rectangle 7"/>
            <p:cNvSpPr/>
            <p:nvPr/>
          </p:nvSpPr>
          <p:spPr>
            <a:xfrm>
              <a:off x="554225" y="2104217"/>
              <a:ext cx="3757353" cy="1873971"/>
            </a:xfrm>
            <a:prstGeom prst="round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9" name="Rounded Rectangle 8"/>
            <p:cNvSpPr/>
            <p:nvPr/>
          </p:nvSpPr>
          <p:spPr>
            <a:xfrm>
              <a:off x="907087" y="2031692"/>
              <a:ext cx="3049768" cy="115907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4800" b="1" dirty="0">
                  <a:solidFill>
                    <a:schemeClr val="accent1"/>
                  </a:solidFill>
                </a:rPr>
                <a:t>~60%</a:t>
              </a:r>
            </a:p>
          </p:txBody>
        </p:sp>
        <p:sp>
          <p:nvSpPr>
            <p:cNvPr id="10" name="TextBox 9"/>
            <p:cNvSpPr txBox="1"/>
            <p:nvPr/>
          </p:nvSpPr>
          <p:spPr>
            <a:xfrm>
              <a:off x="736175" y="2950891"/>
              <a:ext cx="3391593" cy="1078270"/>
            </a:xfrm>
            <a:prstGeom prst="rect">
              <a:avLst/>
            </a:prstGeom>
            <a:noFill/>
          </p:spPr>
          <p:txBody>
            <a:bodyPr wrap="square" lIns="0" tIns="0" rIns="0" bIns="0" rtlCol="0">
              <a:noAutofit/>
            </a:bodyPr>
            <a:lstStyle/>
            <a:p>
              <a:pPr algn="ctr">
                <a:lnSpc>
                  <a:spcPct val="90000"/>
                </a:lnSpc>
              </a:pPr>
              <a:r>
                <a:rPr lang="en-US" sz="1800" dirty="0">
                  <a:solidFill>
                    <a:schemeClr val="tx1">
                      <a:lumMod val="65000"/>
                      <a:lumOff val="35000"/>
                    </a:schemeClr>
                  </a:solidFill>
                </a:rPr>
                <a:t>Say money causes the most stress in their life… more than their personal relationships or job </a:t>
              </a:r>
            </a:p>
          </p:txBody>
        </p:sp>
        <p:sp>
          <p:nvSpPr>
            <p:cNvPr id="12" name="Rounded Rectangle 11"/>
            <p:cNvSpPr/>
            <p:nvPr/>
          </p:nvSpPr>
          <p:spPr>
            <a:xfrm>
              <a:off x="565265" y="4222720"/>
              <a:ext cx="3757353" cy="1873971"/>
            </a:xfrm>
            <a:prstGeom prst="round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3" name="Rounded Rectangle 12"/>
            <p:cNvSpPr/>
            <p:nvPr/>
          </p:nvSpPr>
          <p:spPr>
            <a:xfrm>
              <a:off x="1078000" y="4171747"/>
              <a:ext cx="3049768" cy="115907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4800" b="1" dirty="0">
                  <a:solidFill>
                    <a:schemeClr val="accent1"/>
                  </a:solidFill>
                </a:rPr>
                <a:t>40%</a:t>
              </a:r>
            </a:p>
          </p:txBody>
        </p:sp>
        <p:sp>
          <p:nvSpPr>
            <p:cNvPr id="14" name="TextBox 13"/>
            <p:cNvSpPr txBox="1"/>
            <p:nvPr/>
          </p:nvSpPr>
          <p:spPr>
            <a:xfrm>
              <a:off x="748144" y="5082585"/>
              <a:ext cx="3391593" cy="1078270"/>
            </a:xfrm>
            <a:prstGeom prst="rect">
              <a:avLst/>
            </a:prstGeom>
            <a:noFill/>
          </p:spPr>
          <p:txBody>
            <a:bodyPr wrap="square" lIns="0" tIns="0" rIns="0" bIns="0" rtlCol="0">
              <a:noAutofit/>
            </a:bodyPr>
            <a:lstStyle/>
            <a:p>
              <a:pPr algn="ctr">
                <a:lnSpc>
                  <a:spcPct val="90000"/>
                </a:lnSpc>
              </a:pPr>
              <a:r>
                <a:rPr lang="en-US" sz="1800" dirty="0">
                  <a:solidFill>
                    <a:schemeClr val="tx1">
                      <a:lumMod val="65000"/>
                      <a:lumOff val="35000"/>
                    </a:schemeClr>
                  </a:solidFill>
                </a:rPr>
                <a:t>Say their health has been affected by financial worries </a:t>
              </a:r>
            </a:p>
          </p:txBody>
        </p:sp>
      </p:grpSp>
    </p:spTree>
    <p:extLst>
      <p:ext uri="{BB962C8B-B14F-4D97-AF65-F5344CB8AC3E}">
        <p14:creationId xmlns:p14="http://schemas.microsoft.com/office/powerpoint/2010/main" val="219318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Famous Man Once Said…</a:t>
            </a:r>
          </a:p>
        </p:txBody>
      </p:sp>
      <p:pic>
        <p:nvPicPr>
          <p:cNvPr id="5" name="Content Placeholder 4"/>
          <p:cNvPicPr>
            <a:picLocks noGrp="1" noChangeAspect="1"/>
          </p:cNvPicPr>
          <p:nvPr>
            <p:ph idx="1"/>
          </p:nvPr>
        </p:nvPicPr>
        <p:blipFill>
          <a:blip r:embed="rId2"/>
          <a:stretch>
            <a:fillRect/>
          </a:stretch>
        </p:blipFill>
        <p:spPr>
          <a:xfrm>
            <a:off x="127793" y="1337481"/>
            <a:ext cx="8888413" cy="4694830"/>
          </a:xfrm>
          <a:prstGeom prst="rect">
            <a:avLst/>
          </a:prstGeom>
        </p:spPr>
      </p:pic>
      <p:sp>
        <p:nvSpPr>
          <p:cNvPr id="4" name="Text Placeholder 3"/>
          <p:cNvSpPr>
            <a:spLocks noGrp="1"/>
          </p:cNvSpPr>
          <p:nvPr>
            <p:ph type="body" sz="quarter" idx="13"/>
          </p:nvPr>
        </p:nvSpPr>
        <p:spPr/>
        <p:txBody>
          <a:bodyPr/>
          <a:lstStyle/>
          <a:p>
            <a:endParaRPr lang="en-US"/>
          </a:p>
        </p:txBody>
      </p:sp>
      <p:sp>
        <p:nvSpPr>
          <p:cNvPr id="6" name="Rectangle 5"/>
          <p:cNvSpPr/>
          <p:nvPr/>
        </p:nvSpPr>
        <p:spPr>
          <a:xfrm>
            <a:off x="7219666" y="5404513"/>
            <a:ext cx="1692322" cy="532263"/>
          </a:xfrm>
          <a:prstGeom prst="rect">
            <a:avLst/>
          </a:prstGeom>
          <a:solidFill>
            <a:schemeClr val="tx1">
              <a:lumMod val="95000"/>
              <a:lumOff val="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3" name="TextBox 2">
            <a:extLst>
              <a:ext uri="{FF2B5EF4-FFF2-40B4-BE49-F238E27FC236}">
                <a16:creationId xmlns:a16="http://schemas.microsoft.com/office/drawing/2014/main" id="{8B5BB853-5B51-4793-A886-B2EDD2431E38}"/>
              </a:ext>
            </a:extLst>
          </p:cNvPr>
          <p:cNvSpPr txBox="1"/>
          <p:nvPr/>
        </p:nvSpPr>
        <p:spPr>
          <a:xfrm>
            <a:off x="7989125" y="2838734"/>
            <a:ext cx="922863" cy="532263"/>
          </a:xfrm>
          <a:prstGeom prst="rect">
            <a:avLst/>
          </a:prstGeom>
          <a:solidFill>
            <a:schemeClr val="tx1"/>
          </a:solidFill>
        </p:spPr>
        <p:txBody>
          <a:bodyPr wrap="square" lIns="0" tIns="0" rIns="0" bIns="0" rtlCol="0">
            <a:noAutofit/>
          </a:bodyPr>
          <a:lstStyle/>
          <a:p>
            <a:r>
              <a:rPr lang="en-US" sz="2400" dirty="0">
                <a:solidFill>
                  <a:schemeClr val="bg1"/>
                </a:solidFill>
                <a:latin typeface="Calibri" panose="020F0502020204030204" pitchFamily="34" charset="0"/>
                <a:cs typeface="Calibri" panose="020F0502020204030204" pitchFamily="34" charset="0"/>
              </a:rPr>
              <a:t>person</a:t>
            </a:r>
          </a:p>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218206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Healthier</a:t>
            </a:r>
          </a:p>
        </p:txBody>
      </p:sp>
      <p:pic>
        <p:nvPicPr>
          <p:cNvPr id="3074" name="Picture 2" descr="Ch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000" y="852169"/>
            <a:ext cx="8884571" cy="5651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3"/>
          </p:nvPr>
        </p:nvSpPr>
        <p:spPr/>
        <p:txBody>
          <a:bodyPr/>
          <a:lstStyle/>
          <a:p>
            <a:r>
              <a:rPr lang="en-US" b="1" i="0" dirty="0"/>
              <a:t>Source:  Links Among Financial, Physical And Mental Health</a:t>
            </a:r>
            <a:r>
              <a:rPr lang="en-US" dirty="0"/>
              <a:t>, Forbes, 2018</a:t>
            </a:r>
          </a:p>
        </p:txBody>
      </p:sp>
    </p:spTree>
    <p:extLst>
      <p:ext uri="{BB962C8B-B14F-4D97-AF65-F5344CB8AC3E}">
        <p14:creationId xmlns:p14="http://schemas.microsoft.com/office/powerpoint/2010/main" val="113343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BCC8-3C9C-4E26-91E9-226D0CA52864}"/>
              </a:ext>
            </a:extLst>
          </p:cNvPr>
          <p:cNvSpPr>
            <a:spLocks noGrp="1"/>
          </p:cNvSpPr>
          <p:nvPr>
            <p:ph type="title"/>
          </p:nvPr>
        </p:nvSpPr>
        <p:spPr/>
        <p:txBody>
          <a:bodyPr/>
          <a:lstStyle/>
          <a:p>
            <a:r>
              <a:rPr lang="en-US" dirty="0"/>
              <a:t>Polling Question 2</a:t>
            </a:r>
          </a:p>
        </p:txBody>
      </p:sp>
      <p:sp>
        <p:nvSpPr>
          <p:cNvPr id="3" name="Content Placeholder 2">
            <a:extLst>
              <a:ext uri="{FF2B5EF4-FFF2-40B4-BE49-F238E27FC236}">
                <a16:creationId xmlns:a16="http://schemas.microsoft.com/office/drawing/2014/main" id="{FBA7AF01-8798-40D4-9356-E48DE579E47F}"/>
              </a:ext>
            </a:extLst>
          </p:cNvPr>
          <p:cNvSpPr>
            <a:spLocks noGrp="1"/>
          </p:cNvSpPr>
          <p:nvPr>
            <p:ph idx="1"/>
          </p:nvPr>
        </p:nvSpPr>
        <p:spPr/>
        <p:txBody>
          <a:bodyPr/>
          <a:lstStyle/>
          <a:p>
            <a:r>
              <a:rPr lang="en-US" sz="2000" b="1" dirty="0">
                <a:solidFill>
                  <a:schemeClr val="tx2"/>
                </a:solidFill>
              </a:rPr>
              <a:t>What practices do you have in place to help reduce/avoid financial stress?</a:t>
            </a:r>
          </a:p>
          <a:p>
            <a:pPr lvl="1"/>
            <a:r>
              <a:rPr lang="en-US" sz="2000" dirty="0">
                <a:solidFill>
                  <a:schemeClr val="tx2"/>
                </a:solidFill>
              </a:rPr>
              <a:t>Automate Payments - Automatically contribute to your savings - Budgeting Plan - Communicate with your Banker - Manage Your Debt - Manage Investments</a:t>
            </a:r>
          </a:p>
          <a:p>
            <a:endParaRPr lang="en-US" dirty="0"/>
          </a:p>
        </p:txBody>
      </p:sp>
      <p:sp>
        <p:nvSpPr>
          <p:cNvPr id="4" name="Text Placeholder 3">
            <a:extLst>
              <a:ext uri="{FF2B5EF4-FFF2-40B4-BE49-F238E27FC236}">
                <a16:creationId xmlns:a16="http://schemas.microsoft.com/office/drawing/2014/main" id="{D8CF05AD-A0C9-430E-9D90-1C0BC91500B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2787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Healthier</a:t>
            </a:r>
          </a:p>
        </p:txBody>
      </p:sp>
      <p:sp>
        <p:nvSpPr>
          <p:cNvPr id="4" name="Text Placeholder 3"/>
          <p:cNvSpPr>
            <a:spLocks noGrp="1"/>
          </p:cNvSpPr>
          <p:nvPr>
            <p:ph type="body" sz="quarter" idx="13"/>
          </p:nvPr>
        </p:nvSpPr>
        <p:spPr>
          <a:xfrm>
            <a:off x="132429" y="6324599"/>
            <a:ext cx="8879142" cy="325583"/>
          </a:xfrm>
        </p:spPr>
        <p:txBody>
          <a:bodyPr/>
          <a:lstStyle/>
          <a:p>
            <a:r>
              <a:rPr lang="en-US" dirty="0"/>
              <a:t>Source:  David U. </a:t>
            </a:r>
            <a:r>
              <a:rPr lang="en-US" dirty="0" err="1"/>
              <a:t>Himmelstein</a:t>
            </a:r>
            <a:r>
              <a:rPr lang="en-US" dirty="0"/>
              <a:t>, et al. </a:t>
            </a:r>
            <a:r>
              <a:rPr lang="en-US" dirty="0">
                <a:hlinkClick r:id="rId3"/>
              </a:rPr>
              <a:t>Medical Bankruptcy in the United States, 2007: Results of a National Study</a:t>
            </a:r>
            <a:endParaRPr lang="en-US" dirty="0"/>
          </a:p>
          <a:p>
            <a:r>
              <a:rPr lang="en-US" dirty="0">
                <a:hlinkClick r:id="rId4"/>
              </a:rPr>
              <a:t>Hardship Withdrawals: Improving the well-being of those who take them</a:t>
            </a:r>
            <a:r>
              <a:rPr lang="en-US" dirty="0"/>
              <a:t>.  Fidelity Investments, 2019</a:t>
            </a:r>
          </a:p>
          <a:p>
            <a:r>
              <a:rPr lang="en-US" dirty="0"/>
              <a:t>Source:  NHE Factsheet, 2018</a:t>
            </a:r>
          </a:p>
          <a:p>
            <a:endParaRPr lang="en-US" dirty="0"/>
          </a:p>
        </p:txBody>
      </p:sp>
      <p:pic>
        <p:nvPicPr>
          <p:cNvPr id="4098" name="Picture 2" descr="Vicious Cycle No. 2: Poor health is expensive to treat, so people delay needed care, which can... [+] worsen the condition and increase expenses."/>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7563" t="7954" r="26236" b="8249"/>
          <a:stretch/>
        </p:blipFill>
        <p:spPr bwMode="auto">
          <a:xfrm>
            <a:off x="514594" y="1767514"/>
            <a:ext cx="4373289" cy="4334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txBox="1">
            <a:spLocks/>
          </p:cNvSpPr>
          <p:nvPr/>
        </p:nvSpPr>
        <p:spPr bwMode="auto">
          <a:xfrm>
            <a:off x="127000" y="974726"/>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noAutofit/>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400" eaLnBrk="0" fontAlgn="base" hangingPunct="0">
              <a:spcBef>
                <a:spcPct val="0"/>
              </a:spcBef>
              <a:spcAft>
                <a:spcPct val="0"/>
              </a:spcAft>
              <a:buFont typeface="Wingdings" panose="05000000000000000000" pitchFamily="2" charset="2"/>
              <a:buNone/>
            </a:pPr>
            <a:r>
              <a:rPr lang="en-US" sz="2000" b="1" dirty="0">
                <a:solidFill>
                  <a:schemeClr val="tx1"/>
                </a:solidFill>
                <a:latin typeface="Arial" panose="020B0604020202020204" pitchFamily="34" charset="0"/>
                <a:cs typeface="Arial" panose="020B0604020202020204" pitchFamily="34" charset="0"/>
              </a:rPr>
              <a:t>Mental and physical health has profound effects on financial wellbeing</a:t>
            </a:r>
          </a:p>
        </p:txBody>
      </p:sp>
      <p:pic>
        <p:nvPicPr>
          <p:cNvPr id="7" name="Picture 6"/>
          <p:cNvPicPr>
            <a:picLocks noChangeAspect="1"/>
          </p:cNvPicPr>
          <p:nvPr/>
        </p:nvPicPr>
        <p:blipFill>
          <a:blip r:embed="rId6"/>
          <a:stretch>
            <a:fillRect/>
          </a:stretch>
        </p:blipFill>
        <p:spPr>
          <a:xfrm>
            <a:off x="5266531" y="1895302"/>
            <a:ext cx="518205" cy="4206240"/>
          </a:xfrm>
          <a:prstGeom prst="rect">
            <a:avLst/>
          </a:prstGeom>
        </p:spPr>
      </p:pic>
      <p:sp>
        <p:nvSpPr>
          <p:cNvPr id="5" name="TextBox 4"/>
          <p:cNvSpPr txBox="1"/>
          <p:nvPr/>
        </p:nvSpPr>
        <p:spPr>
          <a:xfrm>
            <a:off x="5784736" y="1895303"/>
            <a:ext cx="3109882" cy="4206240"/>
          </a:xfrm>
          <a:prstGeom prst="rect">
            <a:avLst/>
          </a:prstGeom>
          <a:noFill/>
        </p:spPr>
        <p:txBody>
          <a:bodyPr wrap="square" lIns="0" tIns="0" rIns="0" bIns="0" rtlCol="0">
            <a:noAutofit/>
          </a:bodyPr>
          <a:lstStyle/>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Americans will need on average $400,000 to cover healthcare expenses over the course of a lifetime</a:t>
            </a:r>
          </a:p>
          <a:p>
            <a:pPr marL="285750" indent="-285750">
              <a:buClr>
                <a:schemeClr val="tx2"/>
              </a:buClr>
              <a:buFont typeface="Wingdings" panose="05000000000000000000" pitchFamily="2" charset="2"/>
              <a:buChar char="§"/>
            </a:pPr>
            <a:endParaRPr lang="en-US" sz="1800" i="1" dirty="0">
              <a:solidFill>
                <a:schemeClr val="tx1">
                  <a:lumMod val="65000"/>
                  <a:lumOff val="35000"/>
                </a:schemeClr>
              </a:solidFill>
            </a:endParaRPr>
          </a:p>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Medical bills are reported to be the #1 cause of US bankruptcies, attributing to over 60% of all US personal bankruptcies</a:t>
            </a:r>
          </a:p>
          <a:p>
            <a:pPr marL="285750" indent="-285750">
              <a:buClr>
                <a:schemeClr val="tx2"/>
              </a:buClr>
              <a:buFont typeface="Wingdings" panose="05000000000000000000" pitchFamily="2" charset="2"/>
              <a:buChar char="§"/>
            </a:pPr>
            <a:endParaRPr lang="en-US" sz="1800" i="1" dirty="0">
              <a:solidFill>
                <a:schemeClr val="tx1">
                  <a:lumMod val="65000"/>
                  <a:lumOff val="35000"/>
                </a:schemeClr>
              </a:solidFill>
            </a:endParaRPr>
          </a:p>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31% of all hardship withdrawals from 401(k) are due to medical expenses</a:t>
            </a:r>
          </a:p>
        </p:txBody>
      </p:sp>
    </p:spTree>
    <p:extLst>
      <p:ext uri="{BB962C8B-B14F-4D97-AF65-F5344CB8AC3E}">
        <p14:creationId xmlns:p14="http://schemas.microsoft.com/office/powerpoint/2010/main" val="49001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txBox="1">
            <a:spLocks/>
          </p:cNvSpPr>
          <p:nvPr/>
        </p:nvSpPr>
        <p:spPr>
          <a:xfrm>
            <a:off x="4411725" y="6471624"/>
            <a:ext cx="472950" cy="275858"/>
          </a:xfrm>
          <a:prstGeom prst="rect">
            <a:avLst/>
          </a:prstGeom>
        </p:spPr>
        <p:txBody>
          <a:bodyPr/>
          <a:lstStyle>
            <a:defPPr>
              <a:defRPr lang="en-US"/>
            </a:defPPr>
            <a:lvl1pPr algn="l" rtl="0" fontAlgn="base">
              <a:spcBef>
                <a:spcPct val="0"/>
              </a:spcBef>
              <a:spcAft>
                <a:spcPct val="0"/>
              </a:spcAft>
              <a:defRPr sz="1400" kern="1200">
                <a:solidFill>
                  <a:schemeClr val="bg1"/>
                </a:solidFill>
                <a:latin typeface="Xerox Sans" pitchFamily="50" charset="0"/>
                <a:ea typeface="+mn-ea"/>
                <a:cs typeface="+mn-cs"/>
              </a:defRPr>
            </a:lvl1pPr>
            <a:lvl2pPr marL="457200" algn="l" rtl="0" fontAlgn="base">
              <a:spcBef>
                <a:spcPct val="0"/>
              </a:spcBef>
              <a:spcAft>
                <a:spcPct val="0"/>
              </a:spcAft>
              <a:defRPr sz="1400" kern="1200">
                <a:solidFill>
                  <a:schemeClr val="bg1"/>
                </a:solidFill>
                <a:latin typeface="Xerox Sans" pitchFamily="50" charset="0"/>
                <a:ea typeface="+mn-ea"/>
                <a:cs typeface="+mn-cs"/>
              </a:defRPr>
            </a:lvl2pPr>
            <a:lvl3pPr marL="914400" algn="l" rtl="0" fontAlgn="base">
              <a:spcBef>
                <a:spcPct val="0"/>
              </a:spcBef>
              <a:spcAft>
                <a:spcPct val="0"/>
              </a:spcAft>
              <a:defRPr sz="1400" kern="1200">
                <a:solidFill>
                  <a:schemeClr val="bg1"/>
                </a:solidFill>
                <a:latin typeface="Xerox Sans" pitchFamily="50" charset="0"/>
                <a:ea typeface="+mn-ea"/>
                <a:cs typeface="+mn-cs"/>
              </a:defRPr>
            </a:lvl3pPr>
            <a:lvl4pPr marL="1371600" algn="l" rtl="0" fontAlgn="base">
              <a:spcBef>
                <a:spcPct val="0"/>
              </a:spcBef>
              <a:spcAft>
                <a:spcPct val="0"/>
              </a:spcAft>
              <a:defRPr sz="1400" kern="1200">
                <a:solidFill>
                  <a:schemeClr val="bg1"/>
                </a:solidFill>
                <a:latin typeface="Xerox Sans" pitchFamily="50" charset="0"/>
                <a:ea typeface="+mn-ea"/>
                <a:cs typeface="+mn-cs"/>
              </a:defRPr>
            </a:lvl4pPr>
            <a:lvl5pPr marL="1828800" algn="l" rtl="0" fontAlgn="base">
              <a:spcBef>
                <a:spcPct val="0"/>
              </a:spcBef>
              <a:spcAft>
                <a:spcPct val="0"/>
              </a:spcAft>
              <a:defRPr sz="1400" kern="1200">
                <a:solidFill>
                  <a:schemeClr val="bg1"/>
                </a:solidFill>
                <a:latin typeface="Xerox Sans" pitchFamily="50" charset="0"/>
                <a:ea typeface="+mn-ea"/>
                <a:cs typeface="+mn-cs"/>
              </a:defRPr>
            </a:lvl5pPr>
            <a:lvl6pPr marL="2286000" algn="l" defTabSz="914400" rtl="0" eaLnBrk="1" latinLnBrk="0" hangingPunct="1">
              <a:defRPr sz="1400" kern="1200">
                <a:solidFill>
                  <a:schemeClr val="bg1"/>
                </a:solidFill>
                <a:latin typeface="Xerox Sans" pitchFamily="50" charset="0"/>
                <a:ea typeface="+mn-ea"/>
                <a:cs typeface="+mn-cs"/>
              </a:defRPr>
            </a:lvl6pPr>
            <a:lvl7pPr marL="2743200" algn="l" defTabSz="914400" rtl="0" eaLnBrk="1" latinLnBrk="0" hangingPunct="1">
              <a:defRPr sz="1400" kern="1200">
                <a:solidFill>
                  <a:schemeClr val="bg1"/>
                </a:solidFill>
                <a:latin typeface="Xerox Sans" pitchFamily="50" charset="0"/>
                <a:ea typeface="+mn-ea"/>
                <a:cs typeface="+mn-cs"/>
              </a:defRPr>
            </a:lvl7pPr>
            <a:lvl8pPr marL="3200400" algn="l" defTabSz="914400" rtl="0" eaLnBrk="1" latinLnBrk="0" hangingPunct="1">
              <a:defRPr sz="1400" kern="1200">
                <a:solidFill>
                  <a:schemeClr val="bg1"/>
                </a:solidFill>
                <a:latin typeface="Xerox Sans" pitchFamily="50" charset="0"/>
                <a:ea typeface="+mn-ea"/>
                <a:cs typeface="+mn-cs"/>
              </a:defRPr>
            </a:lvl8pPr>
            <a:lvl9pPr marL="3657600" algn="l" defTabSz="914400" rtl="0" eaLnBrk="1" latinLnBrk="0" hangingPunct="1">
              <a:defRPr sz="1400" kern="1200">
                <a:solidFill>
                  <a:schemeClr val="bg1"/>
                </a:solidFill>
                <a:latin typeface="Xerox Sans" pitchFamily="50" charset="0"/>
                <a:ea typeface="+mn-ea"/>
                <a:cs typeface="+mn-cs"/>
              </a:defRPr>
            </a:lvl9pPr>
          </a:lstStyle>
          <a:p>
            <a:fld id="{48F63A3B-78C7-47BE-AE5E-E10140E04643}" type="slidenum">
              <a:rPr lang="en-US" sz="1100" smtClean="0">
                <a:solidFill>
                  <a:srgbClr val="4D4F53">
                    <a:lumMod val="40000"/>
                    <a:lumOff val="60000"/>
                  </a:srgbClr>
                </a:solidFill>
                <a:latin typeface="Arial"/>
              </a:rPr>
              <a:pPr/>
              <a:t>22</a:t>
            </a:fld>
            <a:endParaRPr lang="en-US" sz="1100" dirty="0">
              <a:solidFill>
                <a:srgbClr val="4D4F53">
                  <a:lumMod val="40000"/>
                  <a:lumOff val="60000"/>
                </a:srgbClr>
              </a:solidFill>
              <a:latin typeface="Arial"/>
            </a:endParaRPr>
          </a:p>
        </p:txBody>
      </p:sp>
      <p:sp>
        <p:nvSpPr>
          <p:cNvPr id="5" name="Title 4"/>
          <p:cNvSpPr>
            <a:spLocks noGrp="1"/>
          </p:cNvSpPr>
          <p:nvPr>
            <p:ph type="title"/>
          </p:nvPr>
        </p:nvSpPr>
        <p:spPr/>
        <p:txBody>
          <a:bodyPr/>
          <a:lstStyle/>
          <a:p>
            <a:r>
              <a:rPr lang="en-US" dirty="0"/>
              <a:t>The Path to Healthier</a:t>
            </a:r>
          </a:p>
        </p:txBody>
      </p:sp>
      <p:sp>
        <p:nvSpPr>
          <p:cNvPr id="6" name="Text Placeholder 5"/>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r>
              <a:rPr lang="en-US" i="1" dirty="0">
                <a:solidFill>
                  <a:schemeClr val="tx1">
                    <a:lumMod val="65000"/>
                    <a:lumOff val="35000"/>
                  </a:schemeClr>
                </a:solidFill>
              </a:rPr>
              <a:t>Business owners are uniquely positioned to affect employee outcomes</a:t>
            </a:r>
          </a:p>
        </p:txBody>
      </p:sp>
      <p:grpSp>
        <p:nvGrpSpPr>
          <p:cNvPr id="24" name="Group 23"/>
          <p:cNvGrpSpPr/>
          <p:nvPr/>
        </p:nvGrpSpPr>
        <p:grpSpPr>
          <a:xfrm>
            <a:off x="601775" y="1975689"/>
            <a:ext cx="7688297" cy="4268210"/>
            <a:chOff x="601775" y="1975689"/>
            <a:chExt cx="7688297" cy="4268210"/>
          </a:xfrm>
        </p:grpSpPr>
        <p:cxnSp>
          <p:nvCxnSpPr>
            <p:cNvPr id="43" name="Straight Connector 42"/>
            <p:cNvCxnSpPr/>
            <p:nvPr/>
          </p:nvCxnSpPr>
          <p:spPr>
            <a:xfrm flipH="1">
              <a:off x="2594981" y="2714759"/>
              <a:ext cx="1058536" cy="485866"/>
            </a:xfrm>
            <a:prstGeom prst="line">
              <a:avLst/>
            </a:prstGeom>
            <a:ln w="12700">
              <a:solidFill>
                <a:schemeClr val="tx1">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01775" y="2895077"/>
              <a:ext cx="1851304" cy="1851304"/>
              <a:chOff x="1425296" y="2568296"/>
              <a:chExt cx="1851304" cy="1851304"/>
            </a:xfrm>
          </p:grpSpPr>
          <p:sp>
            <p:nvSpPr>
              <p:cNvPr id="36" name="Oval 35"/>
              <p:cNvSpPr/>
              <p:nvPr/>
            </p:nvSpPr>
            <p:spPr>
              <a:xfrm>
                <a:off x="1425296" y="2568296"/>
                <a:ext cx="1851304" cy="185130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40" name="Oval 39"/>
              <p:cNvSpPr/>
              <p:nvPr/>
            </p:nvSpPr>
            <p:spPr>
              <a:xfrm>
                <a:off x="1574888" y="2717888"/>
                <a:ext cx="1552120" cy="1552120"/>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47" name="Rectangle 46"/>
              <p:cNvSpPr/>
              <p:nvPr/>
            </p:nvSpPr>
            <p:spPr>
              <a:xfrm>
                <a:off x="1600200" y="3116936"/>
                <a:ext cx="1552120" cy="769441"/>
              </a:xfrm>
              <a:prstGeom prst="rect">
                <a:avLst/>
              </a:prstGeom>
            </p:spPr>
            <p:txBody>
              <a:bodyPr wrap="square">
                <a:spAutoFit/>
              </a:bodyPr>
              <a:lstStyle/>
              <a:p>
                <a:pPr algn="ctr" defTabSz="713232" fontAlgn="auto">
                  <a:spcBef>
                    <a:spcPts val="0"/>
                  </a:spcBef>
                  <a:spcAft>
                    <a:spcPts val="0"/>
                  </a:spcAft>
                </a:pPr>
                <a:r>
                  <a:rPr lang="en-US" sz="4400" b="1" dirty="0">
                    <a:latin typeface="Arial"/>
                    <a:ea typeface="Open Sans Light" panose="020B0306030504020204" pitchFamily="34" charset="0"/>
                    <a:cs typeface="Open Sans Light" panose="020B0306030504020204" pitchFamily="34" charset="0"/>
                  </a:rPr>
                  <a:t>HSA</a:t>
                </a:r>
                <a:endParaRPr lang="bg-BG" sz="4400" b="1" dirty="0">
                  <a:latin typeface="Arial"/>
                  <a:ea typeface="Open Sans Light" panose="020B0306030504020204" pitchFamily="34" charset="0"/>
                  <a:cs typeface="Open Sans Light" panose="020B0306030504020204" pitchFamily="34" charset="0"/>
                </a:endParaRPr>
              </a:p>
            </p:txBody>
          </p:sp>
        </p:grpSp>
        <p:grpSp>
          <p:nvGrpSpPr>
            <p:cNvPr id="9" name="Group 8"/>
            <p:cNvGrpSpPr/>
            <p:nvPr/>
          </p:nvGrpSpPr>
          <p:grpSpPr>
            <a:xfrm>
              <a:off x="4008271" y="1975689"/>
              <a:ext cx="4278258" cy="1323845"/>
              <a:chOff x="3917688" y="1272734"/>
              <a:chExt cx="4278258" cy="1323845"/>
            </a:xfrm>
          </p:grpSpPr>
          <p:sp>
            <p:nvSpPr>
              <p:cNvPr id="37" name="Round Same Side Corner Rectangle 36"/>
              <p:cNvSpPr/>
              <p:nvPr/>
            </p:nvSpPr>
            <p:spPr>
              <a:xfrm rot="5400000">
                <a:off x="5952772" y="-237753"/>
                <a:ext cx="732687" cy="3753661"/>
              </a:xfrm>
              <a:prstGeom prst="round2SameRect">
                <a:avLst>
                  <a:gd name="adj1" fmla="val 50000"/>
                  <a:gd name="adj2" fmla="val 0"/>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81" name="Round Same Side Corner Rectangle 80"/>
              <p:cNvSpPr/>
              <p:nvPr/>
            </p:nvSpPr>
            <p:spPr>
              <a:xfrm rot="16200000">
                <a:off x="4166662" y="1023761"/>
                <a:ext cx="732687" cy="123063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50" name="Rectangle 49"/>
              <p:cNvSpPr/>
              <p:nvPr/>
            </p:nvSpPr>
            <p:spPr>
              <a:xfrm>
                <a:off x="5321257" y="1427561"/>
                <a:ext cx="2448106" cy="400110"/>
              </a:xfrm>
              <a:prstGeom prst="rect">
                <a:avLst/>
              </a:prstGeom>
            </p:spPr>
            <p:txBody>
              <a:bodyPr wrap="none">
                <a:spAutoFit/>
              </a:bodyPr>
              <a:lstStyle/>
              <a:p>
                <a:pPr defTabSz="713232" fontAlgn="auto">
                  <a:spcBef>
                    <a:spcPts val="0"/>
                  </a:spcBef>
                  <a:spcAft>
                    <a:spcPts val="0"/>
                  </a:spcAft>
                </a:pPr>
                <a:r>
                  <a:rPr lang="en-US" sz="2000" b="1" dirty="0">
                    <a:solidFill>
                      <a:schemeClr val="bg1"/>
                    </a:solidFill>
                    <a:latin typeface="Arial"/>
                    <a:ea typeface="Open Sans Light" panose="020B0306030504020204" pitchFamily="34" charset="0"/>
                    <a:cs typeface="Open Sans Light" panose="020B0306030504020204" pitchFamily="34" charset="0"/>
                  </a:rPr>
                  <a:t>Save for tomorrow</a:t>
                </a:r>
              </a:p>
            </p:txBody>
          </p:sp>
          <p:sp>
            <p:nvSpPr>
              <p:cNvPr id="54" name="Rectangle 53"/>
              <p:cNvSpPr/>
              <p:nvPr/>
            </p:nvSpPr>
            <p:spPr>
              <a:xfrm>
                <a:off x="5155390" y="2011804"/>
                <a:ext cx="2992501" cy="584775"/>
              </a:xfrm>
              <a:prstGeom prst="rect">
                <a:avLst/>
              </a:prstGeom>
            </p:spPr>
            <p:txBody>
              <a:bodyPr wrap="square">
                <a:spAutoFit/>
              </a:bodyPr>
              <a:lstStyle/>
              <a:p>
                <a:pPr defTabSz="713232" fontAlgn="auto">
                  <a:spcBef>
                    <a:spcPts val="0"/>
                  </a:spcBef>
                  <a:spcAft>
                    <a:spcPts val="0"/>
                  </a:spcAft>
                </a:pPr>
                <a:r>
                  <a:rPr lang="en-US" sz="1600" b="1" dirty="0">
                    <a:solidFill>
                      <a:schemeClr val="tx1">
                        <a:lumMod val="85000"/>
                        <a:lumOff val="15000"/>
                      </a:schemeClr>
                    </a:solidFill>
                    <a:latin typeface="Arial"/>
                    <a:ea typeface="Open Sans Light" panose="020B0306030504020204" pitchFamily="34" charset="0"/>
                    <a:cs typeface="Open Sans Light" panose="020B0306030504020204" pitchFamily="34" charset="0"/>
                  </a:rPr>
                  <a:t>Build your health care safety net with tax-free money</a:t>
                </a:r>
              </a:p>
            </p:txBody>
          </p:sp>
        </p:grpSp>
        <p:grpSp>
          <p:nvGrpSpPr>
            <p:cNvPr id="7" name="Group 6"/>
            <p:cNvGrpSpPr/>
            <p:nvPr/>
          </p:nvGrpSpPr>
          <p:grpSpPr>
            <a:xfrm>
              <a:off x="4008271" y="4924701"/>
              <a:ext cx="4281801" cy="1319198"/>
              <a:chOff x="3566799" y="4572001"/>
              <a:chExt cx="4281801" cy="1319198"/>
            </a:xfrm>
          </p:grpSpPr>
          <p:sp>
            <p:nvSpPr>
              <p:cNvPr id="38" name="Round Same Side Corner Rectangle 37"/>
              <p:cNvSpPr/>
              <p:nvPr/>
            </p:nvSpPr>
            <p:spPr>
              <a:xfrm rot="5400000">
                <a:off x="5605426" y="3063250"/>
                <a:ext cx="732687" cy="3753661"/>
              </a:xfrm>
              <a:prstGeom prst="round2SameRect">
                <a:avLst>
                  <a:gd name="adj1" fmla="val 50000"/>
                  <a:gd name="adj2" fmla="val 0"/>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82" name="Round Same Side Corner Rectangle 81"/>
              <p:cNvSpPr/>
              <p:nvPr/>
            </p:nvSpPr>
            <p:spPr>
              <a:xfrm rot="16200000">
                <a:off x="3815773" y="4323027"/>
                <a:ext cx="732687" cy="123063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51" name="Rectangle 50"/>
              <p:cNvSpPr/>
              <p:nvPr/>
            </p:nvSpPr>
            <p:spPr>
              <a:xfrm>
                <a:off x="4989380" y="4750131"/>
                <a:ext cx="2589170" cy="400110"/>
              </a:xfrm>
              <a:prstGeom prst="rect">
                <a:avLst/>
              </a:prstGeom>
            </p:spPr>
            <p:txBody>
              <a:bodyPr wrap="none">
                <a:spAutoFit/>
              </a:bodyPr>
              <a:lstStyle/>
              <a:p>
                <a:pPr defTabSz="713232" fontAlgn="auto">
                  <a:spcBef>
                    <a:spcPts val="0"/>
                  </a:spcBef>
                  <a:spcAft>
                    <a:spcPts val="0"/>
                  </a:spcAft>
                </a:pPr>
                <a:r>
                  <a:rPr lang="en-US" sz="2000" b="1" dirty="0">
                    <a:solidFill>
                      <a:schemeClr val="bg1"/>
                    </a:solidFill>
                    <a:latin typeface="Arial"/>
                    <a:ea typeface="Open Sans Light" panose="020B0306030504020204" pitchFamily="34" charset="0"/>
                    <a:cs typeface="Open Sans Light" panose="020B0306030504020204" pitchFamily="34" charset="0"/>
                  </a:rPr>
                  <a:t>Invest for the future</a:t>
                </a:r>
              </a:p>
            </p:txBody>
          </p:sp>
          <p:sp>
            <p:nvSpPr>
              <p:cNvPr id="55" name="Rectangle 54"/>
              <p:cNvSpPr/>
              <p:nvPr/>
            </p:nvSpPr>
            <p:spPr>
              <a:xfrm>
                <a:off x="4776077" y="5306424"/>
                <a:ext cx="3057922" cy="584775"/>
              </a:xfrm>
              <a:prstGeom prst="rect">
                <a:avLst/>
              </a:prstGeom>
            </p:spPr>
            <p:txBody>
              <a:bodyPr wrap="square">
                <a:spAutoFit/>
              </a:bodyPr>
              <a:lstStyle/>
              <a:p>
                <a:pPr defTabSz="713232" fontAlgn="auto">
                  <a:spcBef>
                    <a:spcPts val="0"/>
                  </a:spcBef>
                  <a:spcAft>
                    <a:spcPts val="0"/>
                  </a:spcAft>
                </a:pPr>
                <a:r>
                  <a:rPr lang="en-US" sz="1600" b="1" dirty="0">
                    <a:solidFill>
                      <a:schemeClr val="tx1">
                        <a:lumMod val="85000"/>
                        <a:lumOff val="15000"/>
                      </a:schemeClr>
                    </a:solidFill>
                    <a:latin typeface="Arial"/>
                    <a:ea typeface="Open Sans Light" panose="020B0306030504020204" pitchFamily="34" charset="0"/>
                    <a:cs typeface="Open Sans Light" panose="020B0306030504020204" pitchFamily="34" charset="0"/>
                  </a:rPr>
                  <a:t>Invest in your HSA and save for what’s next</a:t>
                </a:r>
              </a:p>
            </p:txBody>
          </p:sp>
        </p:grpSp>
        <p:sp>
          <p:nvSpPr>
            <p:cNvPr id="4" name="Round Same Side Corner Rectangle 3"/>
            <p:cNvSpPr/>
            <p:nvPr/>
          </p:nvSpPr>
          <p:spPr>
            <a:xfrm rot="5400000">
              <a:off x="5952705" y="1934932"/>
              <a:ext cx="732687" cy="3753661"/>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80" name="Round Same Side Corner Rectangle 79"/>
            <p:cNvSpPr/>
            <p:nvPr/>
          </p:nvSpPr>
          <p:spPr>
            <a:xfrm rot="16200000">
              <a:off x="4235888" y="3196445"/>
              <a:ext cx="732687" cy="123063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3232" fontAlgn="auto">
                <a:spcBef>
                  <a:spcPts val="0"/>
                </a:spcBef>
                <a:spcAft>
                  <a:spcPts val="0"/>
                </a:spcAft>
              </a:pPr>
              <a:endParaRPr lang="bg-BG" sz="1404">
                <a:solidFill>
                  <a:srgbClr val="FFFFFF"/>
                </a:solidFill>
              </a:endParaRPr>
            </a:p>
          </p:txBody>
        </p:sp>
        <p:sp>
          <p:nvSpPr>
            <p:cNvPr id="49" name="Rectangle 48"/>
            <p:cNvSpPr/>
            <p:nvPr/>
          </p:nvSpPr>
          <p:spPr>
            <a:xfrm>
              <a:off x="5298152" y="3635710"/>
              <a:ext cx="2876108" cy="400110"/>
            </a:xfrm>
            <a:prstGeom prst="rect">
              <a:avLst/>
            </a:prstGeom>
          </p:spPr>
          <p:txBody>
            <a:bodyPr wrap="none">
              <a:spAutoFit/>
            </a:bodyPr>
            <a:lstStyle/>
            <a:p>
              <a:pPr defTabSz="713232" fontAlgn="auto">
                <a:spcBef>
                  <a:spcPts val="0"/>
                </a:spcBef>
                <a:spcAft>
                  <a:spcPts val="0"/>
                </a:spcAft>
              </a:pPr>
              <a:r>
                <a:rPr lang="en-US" sz="2000" b="1" dirty="0">
                  <a:solidFill>
                    <a:schemeClr val="bg1"/>
                  </a:solidFill>
                  <a:latin typeface="Arial"/>
                  <a:ea typeface="Open Sans Light" panose="020B0306030504020204" pitchFamily="34" charset="0"/>
                  <a:cs typeface="Open Sans Light" panose="020B0306030504020204" pitchFamily="34" charset="0"/>
                </a:rPr>
                <a:t>Spend for healthcare</a:t>
              </a:r>
              <a:r>
                <a:rPr lang="en-US" sz="2000" b="1" dirty="0">
                  <a:latin typeface="Arial"/>
                  <a:ea typeface="Open Sans Light" panose="020B0306030504020204" pitchFamily="34" charset="0"/>
                  <a:cs typeface="Open Sans Light" panose="020B0306030504020204" pitchFamily="34" charset="0"/>
                </a:rPr>
                <a:t> </a:t>
              </a:r>
            </a:p>
          </p:txBody>
        </p:sp>
        <p:sp>
          <p:nvSpPr>
            <p:cNvPr id="53" name="Rectangle 52"/>
            <p:cNvSpPr/>
            <p:nvPr/>
          </p:nvSpPr>
          <p:spPr>
            <a:xfrm>
              <a:off x="5142334" y="4170512"/>
              <a:ext cx="2900153" cy="584775"/>
            </a:xfrm>
            <a:prstGeom prst="rect">
              <a:avLst/>
            </a:prstGeom>
          </p:spPr>
          <p:txBody>
            <a:bodyPr wrap="none">
              <a:spAutoFit/>
            </a:bodyPr>
            <a:lstStyle/>
            <a:p>
              <a:pPr defTabSz="713232" fontAlgn="auto">
                <a:spcBef>
                  <a:spcPts val="0"/>
                </a:spcBef>
                <a:spcAft>
                  <a:spcPts val="0"/>
                </a:spcAft>
              </a:pPr>
              <a:r>
                <a:rPr lang="en-US" sz="1600" b="1" dirty="0">
                  <a:solidFill>
                    <a:schemeClr val="tx1">
                      <a:lumMod val="85000"/>
                      <a:lumOff val="15000"/>
                    </a:schemeClr>
                  </a:solidFill>
                  <a:latin typeface="Arial"/>
                  <a:ea typeface="Open Sans Light" panose="020B0306030504020204" pitchFamily="34" charset="0"/>
                  <a:cs typeface="Open Sans Light" panose="020B0306030504020204" pitchFamily="34" charset="0"/>
                </a:rPr>
                <a:t>Pay for a broad range of </a:t>
              </a:r>
              <a:br>
                <a:rPr lang="en-US" sz="1600" b="1" dirty="0">
                  <a:solidFill>
                    <a:schemeClr val="tx1">
                      <a:lumMod val="85000"/>
                      <a:lumOff val="15000"/>
                    </a:schemeClr>
                  </a:solidFill>
                  <a:latin typeface="Arial"/>
                  <a:ea typeface="Open Sans Light" panose="020B0306030504020204" pitchFamily="34" charset="0"/>
                  <a:cs typeface="Open Sans Light" panose="020B0306030504020204" pitchFamily="34" charset="0"/>
                </a:rPr>
              </a:br>
              <a:r>
                <a:rPr lang="en-US" sz="1600" b="1" dirty="0">
                  <a:solidFill>
                    <a:schemeClr val="tx1">
                      <a:lumMod val="85000"/>
                      <a:lumOff val="15000"/>
                    </a:schemeClr>
                  </a:solidFill>
                  <a:latin typeface="Arial"/>
                  <a:ea typeface="Open Sans Light" panose="020B0306030504020204" pitchFamily="34" charset="0"/>
                  <a:cs typeface="Open Sans Light" panose="020B0306030504020204" pitchFamily="34" charset="0"/>
                </a:rPr>
                <a:t>qualified medical expenses </a:t>
              </a:r>
            </a:p>
          </p:txBody>
        </p:sp>
        <p:sp>
          <p:nvSpPr>
            <p:cNvPr id="27" name="Rectangle 26"/>
            <p:cNvSpPr/>
            <p:nvPr/>
          </p:nvSpPr>
          <p:spPr>
            <a:xfrm>
              <a:off x="666631" y="4896774"/>
              <a:ext cx="1772216" cy="1138773"/>
            </a:xfrm>
            <a:prstGeom prst="rect">
              <a:avLst/>
            </a:prstGeom>
          </p:spPr>
          <p:txBody>
            <a:bodyPr wrap="none">
              <a:spAutoFit/>
            </a:bodyPr>
            <a:lstStyle/>
            <a:p>
              <a:pPr algn="ctr" defTabSz="713232" fontAlgn="auto">
                <a:spcBef>
                  <a:spcPts val="0"/>
                </a:spcBef>
                <a:spcAft>
                  <a:spcPts val="0"/>
                </a:spcAft>
              </a:pPr>
              <a:r>
                <a:rPr lang="en-US" sz="2000" dirty="0">
                  <a:solidFill>
                    <a:schemeClr val="tx1"/>
                  </a:solidFill>
                  <a:latin typeface="Arial"/>
                  <a:ea typeface="Open Sans Light" panose="020B0306030504020204" pitchFamily="34" charset="0"/>
                  <a:cs typeface="Open Sans Light" panose="020B0306030504020204" pitchFamily="34" charset="0"/>
                </a:rPr>
                <a:t>Health</a:t>
              </a:r>
              <a:r>
                <a:rPr lang="en-US" sz="2000" b="1" dirty="0">
                  <a:solidFill>
                    <a:schemeClr val="tx1"/>
                  </a:solidFill>
                  <a:latin typeface="Arial"/>
                  <a:ea typeface="Open Sans Light" panose="020B0306030504020204" pitchFamily="34" charset="0"/>
                  <a:cs typeface="Open Sans Light" panose="020B0306030504020204" pitchFamily="34" charset="0"/>
                </a:rPr>
                <a:t> </a:t>
              </a:r>
              <a:br>
                <a:rPr lang="en-US" sz="2000" b="1" dirty="0">
                  <a:solidFill>
                    <a:schemeClr val="tx1"/>
                  </a:solidFill>
                  <a:latin typeface="Arial"/>
                  <a:ea typeface="Open Sans Light" panose="020B0306030504020204" pitchFamily="34" charset="0"/>
                  <a:cs typeface="Open Sans Light" panose="020B0306030504020204" pitchFamily="34" charset="0"/>
                </a:rPr>
              </a:br>
              <a:r>
                <a:rPr lang="en-US" sz="2800" b="1" dirty="0">
                  <a:solidFill>
                    <a:schemeClr val="accent1"/>
                  </a:solidFill>
                  <a:latin typeface="Arial"/>
                  <a:ea typeface="Open Sans Light" panose="020B0306030504020204" pitchFamily="34" charset="0"/>
                  <a:cs typeface="Open Sans Light" panose="020B0306030504020204" pitchFamily="34" charset="0"/>
                </a:rPr>
                <a:t>SAVINGS</a:t>
              </a:r>
            </a:p>
            <a:p>
              <a:pPr algn="ctr" defTabSz="713232" fontAlgn="auto">
                <a:spcBef>
                  <a:spcPts val="0"/>
                </a:spcBef>
                <a:spcAft>
                  <a:spcPts val="0"/>
                </a:spcAft>
              </a:pPr>
              <a:r>
                <a:rPr lang="en-US" sz="2000" dirty="0">
                  <a:solidFill>
                    <a:schemeClr val="tx1"/>
                  </a:solidFill>
                  <a:latin typeface="Arial"/>
                  <a:ea typeface="Open Sans Light" panose="020B0306030504020204" pitchFamily="34" charset="0"/>
                  <a:cs typeface="Open Sans Light" panose="020B0306030504020204" pitchFamily="34" charset="0"/>
                </a:rPr>
                <a:t>Account</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966" y="2055867"/>
              <a:ext cx="548640" cy="548640"/>
            </a:xfrm>
            <a:prstGeom prst="rect">
              <a:avLst/>
            </a:prstGeom>
          </p:spPr>
        </p:pic>
        <p:sp>
          <p:nvSpPr>
            <p:cNvPr id="34" name="Freeform 13"/>
            <p:cNvSpPr>
              <a:spLocks noChangeAspect="1" noEditPoints="1"/>
            </p:cNvSpPr>
            <p:nvPr/>
          </p:nvSpPr>
          <p:spPr bwMode="auto">
            <a:xfrm>
              <a:off x="4302554" y="3633880"/>
              <a:ext cx="589516" cy="365760"/>
            </a:xfrm>
            <a:custGeom>
              <a:avLst/>
              <a:gdLst>
                <a:gd name="T0" fmla="*/ 1311 w 1650"/>
                <a:gd name="T1" fmla="*/ 347 h 1024"/>
                <a:gd name="T2" fmla="*/ 973 w 1650"/>
                <a:gd name="T3" fmla="*/ 686 h 1024"/>
                <a:gd name="T4" fmla="*/ 1311 w 1650"/>
                <a:gd name="T5" fmla="*/ 1024 h 1024"/>
                <a:gd name="T6" fmla="*/ 1650 w 1650"/>
                <a:gd name="T7" fmla="*/ 686 h 1024"/>
                <a:gd name="T8" fmla="*/ 1311 w 1650"/>
                <a:gd name="T9" fmla="*/ 347 h 1024"/>
                <a:gd name="T10" fmla="*/ 1254 w 1650"/>
                <a:gd name="T11" fmla="*/ 868 h 1024"/>
                <a:gd name="T12" fmla="*/ 1094 w 1650"/>
                <a:gd name="T13" fmla="*/ 708 h 1024"/>
                <a:gd name="T14" fmla="*/ 1162 w 1650"/>
                <a:gd name="T15" fmla="*/ 640 h 1024"/>
                <a:gd name="T16" fmla="*/ 1254 w 1650"/>
                <a:gd name="T17" fmla="*/ 732 h 1024"/>
                <a:gd name="T18" fmla="*/ 1466 w 1650"/>
                <a:gd name="T19" fmla="*/ 520 h 1024"/>
                <a:gd name="T20" fmla="*/ 1534 w 1650"/>
                <a:gd name="T21" fmla="*/ 588 h 1024"/>
                <a:gd name="T22" fmla="*/ 1254 w 1650"/>
                <a:gd name="T23" fmla="*/ 868 h 1024"/>
                <a:gd name="T24" fmla="*/ 1500 w 1650"/>
                <a:gd name="T25" fmla="*/ 216 h 1024"/>
                <a:gd name="T26" fmla="*/ 0 w 1650"/>
                <a:gd name="T27" fmla="*/ 216 h 1024"/>
                <a:gd name="T28" fmla="*/ 0 w 1650"/>
                <a:gd name="T29" fmla="*/ 120 h 1024"/>
                <a:gd name="T30" fmla="*/ 120 w 1650"/>
                <a:gd name="T31" fmla="*/ 0 h 1024"/>
                <a:gd name="T32" fmla="*/ 1380 w 1650"/>
                <a:gd name="T33" fmla="*/ 0 h 1024"/>
                <a:gd name="T34" fmla="*/ 1500 w 1650"/>
                <a:gd name="T35" fmla="*/ 120 h 1024"/>
                <a:gd name="T36" fmla="*/ 1500 w 1650"/>
                <a:gd name="T37" fmla="*/ 216 h 1024"/>
                <a:gd name="T38" fmla="*/ 987 w 1650"/>
                <a:gd name="T39" fmla="*/ 1010 h 1024"/>
                <a:gd name="T40" fmla="*/ 853 w 1650"/>
                <a:gd name="T41" fmla="*/ 686 h 1024"/>
                <a:gd name="T42" fmla="*/ 938 w 1650"/>
                <a:gd name="T43" fmla="*/ 419 h 1024"/>
                <a:gd name="T44" fmla="*/ 0 w 1650"/>
                <a:gd name="T45" fmla="*/ 419 h 1024"/>
                <a:gd name="T46" fmla="*/ 0 w 1650"/>
                <a:gd name="T47" fmla="*/ 900 h 1024"/>
                <a:gd name="T48" fmla="*/ 120 w 1650"/>
                <a:gd name="T49" fmla="*/ 1020 h 1024"/>
                <a:gd name="T50" fmla="*/ 997 w 1650"/>
                <a:gd name="T51" fmla="*/ 1020 h 1024"/>
                <a:gd name="T52" fmla="*/ 987 w 1650"/>
                <a:gd name="T53" fmla="*/ 1010 h 1024"/>
                <a:gd name="T54" fmla="*/ 471 w 1650"/>
                <a:gd name="T55" fmla="*/ 816 h 1024"/>
                <a:gd name="T56" fmla="*/ 184 w 1650"/>
                <a:gd name="T57" fmla="*/ 816 h 1024"/>
                <a:gd name="T58" fmla="*/ 184 w 1650"/>
                <a:gd name="T59" fmla="*/ 740 h 1024"/>
                <a:gd name="T60" fmla="*/ 471 w 1650"/>
                <a:gd name="T61" fmla="*/ 740 h 1024"/>
                <a:gd name="T62" fmla="*/ 471 w 1650"/>
                <a:gd name="T63" fmla="*/ 816 h 1024"/>
                <a:gd name="T64" fmla="*/ 713 w 1650"/>
                <a:gd name="T65" fmla="*/ 658 h 1024"/>
                <a:gd name="T66" fmla="*/ 184 w 1650"/>
                <a:gd name="T67" fmla="*/ 658 h 1024"/>
                <a:gd name="T68" fmla="*/ 184 w 1650"/>
                <a:gd name="T69" fmla="*/ 582 h 1024"/>
                <a:gd name="T70" fmla="*/ 713 w 1650"/>
                <a:gd name="T71" fmla="*/ 582 h 1024"/>
                <a:gd name="T72" fmla="*/ 713 w 1650"/>
                <a:gd name="T73" fmla="*/ 65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0" h="1024">
                  <a:moveTo>
                    <a:pt x="1311" y="347"/>
                  </a:moveTo>
                  <a:cubicBezTo>
                    <a:pt x="1124" y="347"/>
                    <a:pt x="973" y="499"/>
                    <a:pt x="973" y="686"/>
                  </a:cubicBezTo>
                  <a:cubicBezTo>
                    <a:pt x="973" y="873"/>
                    <a:pt x="1124" y="1024"/>
                    <a:pt x="1311" y="1024"/>
                  </a:cubicBezTo>
                  <a:cubicBezTo>
                    <a:pt x="1498" y="1024"/>
                    <a:pt x="1650" y="873"/>
                    <a:pt x="1650" y="686"/>
                  </a:cubicBezTo>
                  <a:cubicBezTo>
                    <a:pt x="1650" y="499"/>
                    <a:pt x="1498" y="347"/>
                    <a:pt x="1311" y="347"/>
                  </a:cubicBezTo>
                  <a:close/>
                  <a:moveTo>
                    <a:pt x="1254" y="868"/>
                  </a:moveTo>
                  <a:cubicBezTo>
                    <a:pt x="1094" y="708"/>
                    <a:pt x="1094" y="708"/>
                    <a:pt x="1094" y="708"/>
                  </a:cubicBezTo>
                  <a:cubicBezTo>
                    <a:pt x="1162" y="640"/>
                    <a:pt x="1162" y="640"/>
                    <a:pt x="1162" y="640"/>
                  </a:cubicBezTo>
                  <a:cubicBezTo>
                    <a:pt x="1254" y="732"/>
                    <a:pt x="1254" y="732"/>
                    <a:pt x="1254" y="732"/>
                  </a:cubicBezTo>
                  <a:cubicBezTo>
                    <a:pt x="1466" y="520"/>
                    <a:pt x="1466" y="520"/>
                    <a:pt x="1466" y="520"/>
                  </a:cubicBezTo>
                  <a:cubicBezTo>
                    <a:pt x="1534" y="588"/>
                    <a:pt x="1534" y="588"/>
                    <a:pt x="1534" y="588"/>
                  </a:cubicBezTo>
                  <a:lnTo>
                    <a:pt x="1254" y="868"/>
                  </a:lnTo>
                  <a:close/>
                  <a:moveTo>
                    <a:pt x="1500" y="216"/>
                  </a:moveTo>
                  <a:cubicBezTo>
                    <a:pt x="0" y="216"/>
                    <a:pt x="0" y="216"/>
                    <a:pt x="0" y="216"/>
                  </a:cubicBezTo>
                  <a:cubicBezTo>
                    <a:pt x="0" y="120"/>
                    <a:pt x="0" y="120"/>
                    <a:pt x="0" y="120"/>
                  </a:cubicBezTo>
                  <a:cubicBezTo>
                    <a:pt x="0" y="54"/>
                    <a:pt x="54" y="0"/>
                    <a:pt x="120" y="0"/>
                  </a:cubicBezTo>
                  <a:cubicBezTo>
                    <a:pt x="1380" y="0"/>
                    <a:pt x="1380" y="0"/>
                    <a:pt x="1380" y="0"/>
                  </a:cubicBezTo>
                  <a:cubicBezTo>
                    <a:pt x="1446" y="0"/>
                    <a:pt x="1500" y="54"/>
                    <a:pt x="1500" y="120"/>
                  </a:cubicBezTo>
                  <a:lnTo>
                    <a:pt x="1500" y="216"/>
                  </a:lnTo>
                  <a:close/>
                  <a:moveTo>
                    <a:pt x="987" y="1010"/>
                  </a:moveTo>
                  <a:cubicBezTo>
                    <a:pt x="900" y="923"/>
                    <a:pt x="853" y="808"/>
                    <a:pt x="853" y="686"/>
                  </a:cubicBezTo>
                  <a:cubicBezTo>
                    <a:pt x="853" y="589"/>
                    <a:pt x="883" y="496"/>
                    <a:pt x="938" y="419"/>
                  </a:cubicBezTo>
                  <a:cubicBezTo>
                    <a:pt x="0" y="419"/>
                    <a:pt x="0" y="419"/>
                    <a:pt x="0" y="419"/>
                  </a:cubicBezTo>
                  <a:cubicBezTo>
                    <a:pt x="0" y="900"/>
                    <a:pt x="0" y="900"/>
                    <a:pt x="0" y="900"/>
                  </a:cubicBezTo>
                  <a:cubicBezTo>
                    <a:pt x="0" y="966"/>
                    <a:pt x="54" y="1020"/>
                    <a:pt x="120" y="1020"/>
                  </a:cubicBezTo>
                  <a:cubicBezTo>
                    <a:pt x="997" y="1020"/>
                    <a:pt x="997" y="1020"/>
                    <a:pt x="997" y="1020"/>
                  </a:cubicBezTo>
                  <a:cubicBezTo>
                    <a:pt x="994" y="1017"/>
                    <a:pt x="990" y="1013"/>
                    <a:pt x="987" y="1010"/>
                  </a:cubicBezTo>
                  <a:close/>
                  <a:moveTo>
                    <a:pt x="471" y="816"/>
                  </a:moveTo>
                  <a:cubicBezTo>
                    <a:pt x="184" y="816"/>
                    <a:pt x="184" y="816"/>
                    <a:pt x="184" y="816"/>
                  </a:cubicBezTo>
                  <a:cubicBezTo>
                    <a:pt x="184" y="740"/>
                    <a:pt x="184" y="740"/>
                    <a:pt x="184" y="740"/>
                  </a:cubicBezTo>
                  <a:cubicBezTo>
                    <a:pt x="471" y="740"/>
                    <a:pt x="471" y="740"/>
                    <a:pt x="471" y="740"/>
                  </a:cubicBezTo>
                  <a:lnTo>
                    <a:pt x="471" y="816"/>
                  </a:lnTo>
                  <a:close/>
                  <a:moveTo>
                    <a:pt x="713" y="658"/>
                  </a:moveTo>
                  <a:cubicBezTo>
                    <a:pt x="184" y="658"/>
                    <a:pt x="184" y="658"/>
                    <a:pt x="184" y="658"/>
                  </a:cubicBezTo>
                  <a:cubicBezTo>
                    <a:pt x="184" y="582"/>
                    <a:pt x="184" y="582"/>
                    <a:pt x="184" y="582"/>
                  </a:cubicBezTo>
                  <a:cubicBezTo>
                    <a:pt x="713" y="582"/>
                    <a:pt x="713" y="582"/>
                    <a:pt x="713" y="582"/>
                  </a:cubicBezTo>
                  <a:lnTo>
                    <a:pt x="713" y="6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bg-BG" sz="1400" b="0" i="0" u="none" strike="noStrike" kern="0" cap="none" spc="0" normalizeH="0" baseline="0" noProof="0">
                <a:ln>
                  <a:noFill/>
                </a:ln>
                <a:solidFill>
                  <a:srgbClr val="FFFFFF"/>
                </a:solidFill>
                <a:effectLst/>
                <a:uLnTx/>
                <a:uFillTx/>
              </a:endParaRPr>
            </a:p>
          </p:txBody>
        </p:sp>
        <p:sp>
          <p:nvSpPr>
            <p:cNvPr id="35" name="Freeform 173"/>
            <p:cNvSpPr>
              <a:spLocks noChangeAspect="1" noEditPoints="1"/>
            </p:cNvSpPr>
            <p:nvPr/>
          </p:nvSpPr>
          <p:spPr bwMode="auto">
            <a:xfrm>
              <a:off x="4463029" y="5038388"/>
              <a:ext cx="469169" cy="457200"/>
            </a:xfrm>
            <a:custGeom>
              <a:avLst/>
              <a:gdLst>
                <a:gd name="T0" fmla="*/ 183 w 234"/>
                <a:gd name="T1" fmla="*/ 35 h 228"/>
                <a:gd name="T2" fmla="*/ 167 w 234"/>
                <a:gd name="T3" fmla="*/ 0 h 228"/>
                <a:gd name="T4" fmla="*/ 152 w 234"/>
                <a:gd name="T5" fmla="*/ 35 h 228"/>
                <a:gd name="T6" fmla="*/ 81 w 234"/>
                <a:gd name="T7" fmla="*/ 16 h 228"/>
                <a:gd name="T8" fmla="*/ 50 w 234"/>
                <a:gd name="T9" fmla="*/ 16 h 228"/>
                <a:gd name="T10" fmla="*/ 11 w 234"/>
                <a:gd name="T11" fmla="*/ 35 h 228"/>
                <a:gd name="T12" fmla="*/ 0 w 234"/>
                <a:gd name="T13" fmla="*/ 216 h 228"/>
                <a:gd name="T14" fmla="*/ 222 w 234"/>
                <a:gd name="T15" fmla="*/ 228 h 228"/>
                <a:gd name="T16" fmla="*/ 234 w 234"/>
                <a:gd name="T17" fmla="*/ 47 h 228"/>
                <a:gd name="T18" fmla="*/ 109 w 234"/>
                <a:gd name="T19" fmla="*/ 119 h 228"/>
                <a:gd name="T20" fmla="*/ 72 w 234"/>
                <a:gd name="T21" fmla="*/ 87 h 228"/>
                <a:gd name="T22" fmla="*/ 109 w 234"/>
                <a:gd name="T23" fmla="*/ 119 h 228"/>
                <a:gd name="T24" fmla="*/ 161 w 234"/>
                <a:gd name="T25" fmla="*/ 87 h 228"/>
                <a:gd name="T26" fmla="*/ 124 w 234"/>
                <a:gd name="T27" fmla="*/ 119 h 228"/>
                <a:gd name="T28" fmla="*/ 56 w 234"/>
                <a:gd name="T29" fmla="*/ 119 h 228"/>
                <a:gd name="T30" fmla="*/ 23 w 234"/>
                <a:gd name="T31" fmla="*/ 87 h 228"/>
                <a:gd name="T32" fmla="*/ 56 w 234"/>
                <a:gd name="T33" fmla="*/ 119 h 228"/>
                <a:gd name="T34" fmla="*/ 23 w 234"/>
                <a:gd name="T35" fmla="*/ 158 h 228"/>
                <a:gd name="T36" fmla="*/ 56 w 234"/>
                <a:gd name="T37" fmla="*/ 134 h 228"/>
                <a:gd name="T38" fmla="*/ 72 w 234"/>
                <a:gd name="T39" fmla="*/ 134 h 228"/>
                <a:gd name="T40" fmla="*/ 109 w 234"/>
                <a:gd name="T41" fmla="*/ 158 h 228"/>
                <a:gd name="T42" fmla="*/ 72 w 234"/>
                <a:gd name="T43" fmla="*/ 134 h 228"/>
                <a:gd name="T44" fmla="*/ 72 w 234"/>
                <a:gd name="T45" fmla="*/ 205 h 228"/>
                <a:gd name="T46" fmla="*/ 109 w 234"/>
                <a:gd name="T47" fmla="*/ 173 h 228"/>
                <a:gd name="T48" fmla="*/ 124 w 234"/>
                <a:gd name="T49" fmla="*/ 173 h 228"/>
                <a:gd name="T50" fmla="*/ 161 w 234"/>
                <a:gd name="T51" fmla="*/ 205 h 228"/>
                <a:gd name="T52" fmla="*/ 124 w 234"/>
                <a:gd name="T53" fmla="*/ 173 h 228"/>
                <a:gd name="T54" fmla="*/ 161 w 234"/>
                <a:gd name="T55" fmla="*/ 134 h 228"/>
                <a:gd name="T56" fmla="*/ 124 w 234"/>
                <a:gd name="T57" fmla="*/ 158 h 228"/>
                <a:gd name="T58" fmla="*/ 177 w 234"/>
                <a:gd name="T59" fmla="*/ 134 h 228"/>
                <a:gd name="T60" fmla="*/ 210 w 234"/>
                <a:gd name="T61" fmla="*/ 158 h 228"/>
                <a:gd name="T62" fmla="*/ 177 w 234"/>
                <a:gd name="T63" fmla="*/ 134 h 228"/>
                <a:gd name="T64" fmla="*/ 210 w 234"/>
                <a:gd name="T65" fmla="*/ 87 h 228"/>
                <a:gd name="T66" fmla="*/ 177 w 234"/>
                <a:gd name="T67" fmla="*/ 119 h 228"/>
                <a:gd name="T68" fmla="*/ 23 w 234"/>
                <a:gd name="T69" fmla="*/ 173 h 228"/>
                <a:gd name="T70" fmla="*/ 56 w 234"/>
                <a:gd name="T71" fmla="*/ 205 h 228"/>
                <a:gd name="T72" fmla="*/ 23 w 234"/>
                <a:gd name="T73" fmla="*/ 173 h 228"/>
                <a:gd name="T74" fmla="*/ 210 w 234"/>
                <a:gd name="T75" fmla="*/ 173 h 228"/>
                <a:gd name="T76" fmla="*/ 177 w 234"/>
                <a:gd name="T77" fmla="*/ 2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 h="228">
                  <a:moveTo>
                    <a:pt x="222" y="35"/>
                  </a:moveTo>
                  <a:cubicBezTo>
                    <a:pt x="183" y="35"/>
                    <a:pt x="183" y="35"/>
                    <a:pt x="183" y="35"/>
                  </a:cubicBezTo>
                  <a:cubicBezTo>
                    <a:pt x="183" y="16"/>
                    <a:pt x="183" y="16"/>
                    <a:pt x="183" y="16"/>
                  </a:cubicBezTo>
                  <a:cubicBezTo>
                    <a:pt x="183" y="7"/>
                    <a:pt x="176" y="0"/>
                    <a:pt x="167" y="0"/>
                  </a:cubicBezTo>
                  <a:cubicBezTo>
                    <a:pt x="159" y="0"/>
                    <a:pt x="152" y="7"/>
                    <a:pt x="152" y="16"/>
                  </a:cubicBezTo>
                  <a:cubicBezTo>
                    <a:pt x="152" y="35"/>
                    <a:pt x="152" y="35"/>
                    <a:pt x="152" y="35"/>
                  </a:cubicBezTo>
                  <a:cubicBezTo>
                    <a:pt x="81" y="35"/>
                    <a:pt x="81" y="35"/>
                    <a:pt x="81" y="35"/>
                  </a:cubicBezTo>
                  <a:cubicBezTo>
                    <a:pt x="81" y="16"/>
                    <a:pt x="81" y="16"/>
                    <a:pt x="81" y="16"/>
                  </a:cubicBezTo>
                  <a:cubicBezTo>
                    <a:pt x="81" y="7"/>
                    <a:pt x="75" y="0"/>
                    <a:pt x="66" y="0"/>
                  </a:cubicBezTo>
                  <a:cubicBezTo>
                    <a:pt x="57" y="0"/>
                    <a:pt x="50" y="7"/>
                    <a:pt x="50" y="16"/>
                  </a:cubicBezTo>
                  <a:cubicBezTo>
                    <a:pt x="50" y="35"/>
                    <a:pt x="50" y="35"/>
                    <a:pt x="50" y="35"/>
                  </a:cubicBezTo>
                  <a:cubicBezTo>
                    <a:pt x="11" y="35"/>
                    <a:pt x="11" y="35"/>
                    <a:pt x="11" y="35"/>
                  </a:cubicBezTo>
                  <a:cubicBezTo>
                    <a:pt x="5" y="35"/>
                    <a:pt x="0" y="40"/>
                    <a:pt x="0" y="47"/>
                  </a:cubicBezTo>
                  <a:cubicBezTo>
                    <a:pt x="0" y="216"/>
                    <a:pt x="0" y="216"/>
                    <a:pt x="0" y="216"/>
                  </a:cubicBezTo>
                  <a:cubicBezTo>
                    <a:pt x="0" y="223"/>
                    <a:pt x="5" y="228"/>
                    <a:pt x="11" y="228"/>
                  </a:cubicBezTo>
                  <a:cubicBezTo>
                    <a:pt x="222" y="228"/>
                    <a:pt x="222" y="228"/>
                    <a:pt x="222" y="228"/>
                  </a:cubicBezTo>
                  <a:cubicBezTo>
                    <a:pt x="228" y="228"/>
                    <a:pt x="234" y="223"/>
                    <a:pt x="234" y="216"/>
                  </a:cubicBezTo>
                  <a:cubicBezTo>
                    <a:pt x="234" y="47"/>
                    <a:pt x="234" y="47"/>
                    <a:pt x="234" y="47"/>
                  </a:cubicBezTo>
                  <a:cubicBezTo>
                    <a:pt x="234" y="40"/>
                    <a:pt x="228" y="35"/>
                    <a:pt x="222" y="35"/>
                  </a:cubicBezTo>
                  <a:moveTo>
                    <a:pt x="109" y="119"/>
                  </a:moveTo>
                  <a:cubicBezTo>
                    <a:pt x="72" y="119"/>
                    <a:pt x="72" y="119"/>
                    <a:pt x="72" y="119"/>
                  </a:cubicBezTo>
                  <a:cubicBezTo>
                    <a:pt x="72" y="87"/>
                    <a:pt x="72" y="87"/>
                    <a:pt x="72" y="87"/>
                  </a:cubicBezTo>
                  <a:cubicBezTo>
                    <a:pt x="109" y="87"/>
                    <a:pt x="109" y="87"/>
                    <a:pt x="109" y="87"/>
                  </a:cubicBezTo>
                  <a:lnTo>
                    <a:pt x="109" y="119"/>
                  </a:lnTo>
                  <a:close/>
                  <a:moveTo>
                    <a:pt x="124" y="87"/>
                  </a:moveTo>
                  <a:cubicBezTo>
                    <a:pt x="161" y="87"/>
                    <a:pt x="161" y="87"/>
                    <a:pt x="161" y="87"/>
                  </a:cubicBezTo>
                  <a:cubicBezTo>
                    <a:pt x="161" y="119"/>
                    <a:pt x="161" y="119"/>
                    <a:pt x="161" y="119"/>
                  </a:cubicBezTo>
                  <a:cubicBezTo>
                    <a:pt x="124" y="119"/>
                    <a:pt x="124" y="119"/>
                    <a:pt x="124" y="119"/>
                  </a:cubicBezTo>
                  <a:lnTo>
                    <a:pt x="124" y="87"/>
                  </a:lnTo>
                  <a:close/>
                  <a:moveTo>
                    <a:pt x="56" y="119"/>
                  </a:moveTo>
                  <a:cubicBezTo>
                    <a:pt x="23" y="119"/>
                    <a:pt x="23" y="119"/>
                    <a:pt x="23" y="119"/>
                  </a:cubicBezTo>
                  <a:cubicBezTo>
                    <a:pt x="23" y="87"/>
                    <a:pt x="23" y="87"/>
                    <a:pt x="23" y="87"/>
                  </a:cubicBezTo>
                  <a:cubicBezTo>
                    <a:pt x="56" y="87"/>
                    <a:pt x="56" y="87"/>
                    <a:pt x="56" y="87"/>
                  </a:cubicBezTo>
                  <a:lnTo>
                    <a:pt x="56" y="119"/>
                  </a:lnTo>
                  <a:close/>
                  <a:moveTo>
                    <a:pt x="56" y="158"/>
                  </a:moveTo>
                  <a:cubicBezTo>
                    <a:pt x="23" y="158"/>
                    <a:pt x="23" y="158"/>
                    <a:pt x="23" y="158"/>
                  </a:cubicBezTo>
                  <a:cubicBezTo>
                    <a:pt x="23" y="134"/>
                    <a:pt x="23" y="134"/>
                    <a:pt x="23" y="134"/>
                  </a:cubicBezTo>
                  <a:cubicBezTo>
                    <a:pt x="56" y="134"/>
                    <a:pt x="56" y="134"/>
                    <a:pt x="56" y="134"/>
                  </a:cubicBezTo>
                  <a:lnTo>
                    <a:pt x="56" y="158"/>
                  </a:lnTo>
                  <a:close/>
                  <a:moveTo>
                    <a:pt x="72" y="134"/>
                  </a:moveTo>
                  <a:cubicBezTo>
                    <a:pt x="109" y="134"/>
                    <a:pt x="109" y="134"/>
                    <a:pt x="109" y="134"/>
                  </a:cubicBezTo>
                  <a:cubicBezTo>
                    <a:pt x="109" y="158"/>
                    <a:pt x="109" y="158"/>
                    <a:pt x="109" y="158"/>
                  </a:cubicBezTo>
                  <a:cubicBezTo>
                    <a:pt x="72" y="158"/>
                    <a:pt x="72" y="158"/>
                    <a:pt x="72" y="158"/>
                  </a:cubicBezTo>
                  <a:lnTo>
                    <a:pt x="72" y="134"/>
                  </a:lnTo>
                  <a:close/>
                  <a:moveTo>
                    <a:pt x="109" y="205"/>
                  </a:moveTo>
                  <a:cubicBezTo>
                    <a:pt x="72" y="205"/>
                    <a:pt x="72" y="205"/>
                    <a:pt x="72" y="205"/>
                  </a:cubicBezTo>
                  <a:cubicBezTo>
                    <a:pt x="72" y="173"/>
                    <a:pt x="72" y="173"/>
                    <a:pt x="72" y="173"/>
                  </a:cubicBezTo>
                  <a:cubicBezTo>
                    <a:pt x="109" y="173"/>
                    <a:pt x="109" y="173"/>
                    <a:pt x="109" y="173"/>
                  </a:cubicBezTo>
                  <a:lnTo>
                    <a:pt x="109" y="205"/>
                  </a:lnTo>
                  <a:close/>
                  <a:moveTo>
                    <a:pt x="124" y="173"/>
                  </a:moveTo>
                  <a:cubicBezTo>
                    <a:pt x="161" y="173"/>
                    <a:pt x="161" y="173"/>
                    <a:pt x="161" y="173"/>
                  </a:cubicBezTo>
                  <a:cubicBezTo>
                    <a:pt x="161" y="205"/>
                    <a:pt x="161" y="205"/>
                    <a:pt x="161" y="205"/>
                  </a:cubicBezTo>
                  <a:cubicBezTo>
                    <a:pt x="124" y="205"/>
                    <a:pt x="124" y="205"/>
                    <a:pt x="124" y="205"/>
                  </a:cubicBezTo>
                  <a:lnTo>
                    <a:pt x="124" y="173"/>
                  </a:lnTo>
                  <a:close/>
                  <a:moveTo>
                    <a:pt x="124" y="134"/>
                  </a:moveTo>
                  <a:cubicBezTo>
                    <a:pt x="161" y="134"/>
                    <a:pt x="161" y="134"/>
                    <a:pt x="161" y="134"/>
                  </a:cubicBezTo>
                  <a:cubicBezTo>
                    <a:pt x="161" y="158"/>
                    <a:pt x="161" y="158"/>
                    <a:pt x="161" y="158"/>
                  </a:cubicBezTo>
                  <a:cubicBezTo>
                    <a:pt x="124" y="158"/>
                    <a:pt x="124" y="158"/>
                    <a:pt x="124" y="158"/>
                  </a:cubicBezTo>
                  <a:lnTo>
                    <a:pt x="124" y="134"/>
                  </a:lnTo>
                  <a:close/>
                  <a:moveTo>
                    <a:pt x="177" y="134"/>
                  </a:moveTo>
                  <a:cubicBezTo>
                    <a:pt x="210" y="134"/>
                    <a:pt x="210" y="134"/>
                    <a:pt x="210" y="134"/>
                  </a:cubicBezTo>
                  <a:cubicBezTo>
                    <a:pt x="210" y="158"/>
                    <a:pt x="210" y="158"/>
                    <a:pt x="210" y="158"/>
                  </a:cubicBezTo>
                  <a:cubicBezTo>
                    <a:pt x="177" y="158"/>
                    <a:pt x="177" y="158"/>
                    <a:pt x="177" y="158"/>
                  </a:cubicBezTo>
                  <a:lnTo>
                    <a:pt x="177" y="134"/>
                  </a:lnTo>
                  <a:close/>
                  <a:moveTo>
                    <a:pt x="177" y="87"/>
                  </a:moveTo>
                  <a:cubicBezTo>
                    <a:pt x="210" y="87"/>
                    <a:pt x="210" y="87"/>
                    <a:pt x="210" y="87"/>
                  </a:cubicBezTo>
                  <a:cubicBezTo>
                    <a:pt x="210" y="119"/>
                    <a:pt x="210" y="119"/>
                    <a:pt x="210" y="119"/>
                  </a:cubicBezTo>
                  <a:cubicBezTo>
                    <a:pt x="177" y="119"/>
                    <a:pt x="177" y="119"/>
                    <a:pt x="177" y="119"/>
                  </a:cubicBezTo>
                  <a:lnTo>
                    <a:pt x="177" y="87"/>
                  </a:lnTo>
                  <a:close/>
                  <a:moveTo>
                    <a:pt x="23" y="173"/>
                  </a:moveTo>
                  <a:cubicBezTo>
                    <a:pt x="56" y="173"/>
                    <a:pt x="56" y="173"/>
                    <a:pt x="56" y="173"/>
                  </a:cubicBezTo>
                  <a:cubicBezTo>
                    <a:pt x="56" y="205"/>
                    <a:pt x="56" y="205"/>
                    <a:pt x="56" y="205"/>
                  </a:cubicBezTo>
                  <a:cubicBezTo>
                    <a:pt x="23" y="205"/>
                    <a:pt x="23" y="205"/>
                    <a:pt x="23" y="205"/>
                  </a:cubicBezTo>
                  <a:lnTo>
                    <a:pt x="23" y="173"/>
                  </a:lnTo>
                  <a:close/>
                  <a:moveTo>
                    <a:pt x="177" y="173"/>
                  </a:moveTo>
                  <a:cubicBezTo>
                    <a:pt x="210" y="173"/>
                    <a:pt x="210" y="173"/>
                    <a:pt x="210" y="173"/>
                  </a:cubicBezTo>
                  <a:cubicBezTo>
                    <a:pt x="210" y="205"/>
                    <a:pt x="210" y="205"/>
                    <a:pt x="210" y="205"/>
                  </a:cubicBezTo>
                  <a:cubicBezTo>
                    <a:pt x="177" y="205"/>
                    <a:pt x="177" y="205"/>
                    <a:pt x="177" y="205"/>
                  </a:cubicBezTo>
                  <a:lnTo>
                    <a:pt x="17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41" name="Straight Connector 40"/>
            <p:cNvCxnSpPr/>
            <p:nvPr/>
          </p:nvCxnSpPr>
          <p:spPr>
            <a:xfrm flipH="1">
              <a:off x="2701382" y="3835765"/>
              <a:ext cx="952135" cy="0"/>
            </a:xfrm>
            <a:prstGeom prst="line">
              <a:avLst/>
            </a:prstGeom>
            <a:ln w="12700">
              <a:solidFill>
                <a:schemeClr val="tx1">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588439" y="4531155"/>
              <a:ext cx="986298" cy="402375"/>
            </a:xfrm>
            <a:prstGeom prst="line">
              <a:avLst/>
            </a:prstGeom>
            <a:ln w="12700">
              <a:solidFill>
                <a:schemeClr val="tx1">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2" name="Content Placeholder 5"/>
          <p:cNvSpPr txBox="1">
            <a:spLocks/>
          </p:cNvSpPr>
          <p:nvPr/>
        </p:nvSpPr>
        <p:spPr bwMode="auto">
          <a:xfrm>
            <a:off x="127000" y="975508"/>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noAutofit/>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400" eaLnBrk="0" fontAlgn="base" hangingPunct="0">
              <a:spcBef>
                <a:spcPct val="0"/>
              </a:spcBef>
              <a:spcAft>
                <a:spcPct val="0"/>
              </a:spcAft>
              <a:buFont typeface="Wingdings" panose="05000000000000000000" pitchFamily="2" charset="2"/>
              <a:buNone/>
            </a:pPr>
            <a:r>
              <a:rPr lang="en-US" sz="2000" b="1" dirty="0">
                <a:solidFill>
                  <a:schemeClr val="tx1"/>
                </a:solidFill>
                <a:latin typeface="Arial" panose="020B0604020202020204" pitchFamily="34" charset="0"/>
                <a:cs typeface="Arial" panose="020B0604020202020204" pitchFamily="34" charset="0"/>
              </a:rPr>
              <a:t>Provide access to the best tax-advantaged savings account available</a:t>
            </a:r>
          </a:p>
        </p:txBody>
      </p:sp>
    </p:spTree>
    <p:extLst>
      <p:ext uri="{BB962C8B-B14F-4D97-AF65-F5344CB8AC3E}">
        <p14:creationId xmlns:p14="http://schemas.microsoft.com/office/powerpoint/2010/main" val="260589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txBox="1">
            <a:spLocks/>
          </p:cNvSpPr>
          <p:nvPr/>
        </p:nvSpPr>
        <p:spPr>
          <a:xfrm>
            <a:off x="4411725" y="6471624"/>
            <a:ext cx="472950" cy="275858"/>
          </a:xfrm>
          <a:prstGeom prst="rect">
            <a:avLst/>
          </a:prstGeom>
        </p:spPr>
        <p:txBody>
          <a:bodyPr/>
          <a:lstStyle>
            <a:defPPr>
              <a:defRPr lang="en-US"/>
            </a:defPPr>
            <a:lvl1pPr algn="l" rtl="0" fontAlgn="base">
              <a:spcBef>
                <a:spcPct val="0"/>
              </a:spcBef>
              <a:spcAft>
                <a:spcPct val="0"/>
              </a:spcAft>
              <a:defRPr sz="1400" kern="1200">
                <a:solidFill>
                  <a:schemeClr val="bg1"/>
                </a:solidFill>
                <a:latin typeface="Xerox Sans" pitchFamily="50" charset="0"/>
                <a:ea typeface="+mn-ea"/>
                <a:cs typeface="+mn-cs"/>
              </a:defRPr>
            </a:lvl1pPr>
            <a:lvl2pPr marL="457200" algn="l" rtl="0" fontAlgn="base">
              <a:spcBef>
                <a:spcPct val="0"/>
              </a:spcBef>
              <a:spcAft>
                <a:spcPct val="0"/>
              </a:spcAft>
              <a:defRPr sz="1400" kern="1200">
                <a:solidFill>
                  <a:schemeClr val="bg1"/>
                </a:solidFill>
                <a:latin typeface="Xerox Sans" pitchFamily="50" charset="0"/>
                <a:ea typeface="+mn-ea"/>
                <a:cs typeface="+mn-cs"/>
              </a:defRPr>
            </a:lvl2pPr>
            <a:lvl3pPr marL="914400" algn="l" rtl="0" fontAlgn="base">
              <a:spcBef>
                <a:spcPct val="0"/>
              </a:spcBef>
              <a:spcAft>
                <a:spcPct val="0"/>
              </a:spcAft>
              <a:defRPr sz="1400" kern="1200">
                <a:solidFill>
                  <a:schemeClr val="bg1"/>
                </a:solidFill>
                <a:latin typeface="Xerox Sans" pitchFamily="50" charset="0"/>
                <a:ea typeface="+mn-ea"/>
                <a:cs typeface="+mn-cs"/>
              </a:defRPr>
            </a:lvl3pPr>
            <a:lvl4pPr marL="1371600" algn="l" rtl="0" fontAlgn="base">
              <a:spcBef>
                <a:spcPct val="0"/>
              </a:spcBef>
              <a:spcAft>
                <a:spcPct val="0"/>
              </a:spcAft>
              <a:defRPr sz="1400" kern="1200">
                <a:solidFill>
                  <a:schemeClr val="bg1"/>
                </a:solidFill>
                <a:latin typeface="Xerox Sans" pitchFamily="50" charset="0"/>
                <a:ea typeface="+mn-ea"/>
                <a:cs typeface="+mn-cs"/>
              </a:defRPr>
            </a:lvl4pPr>
            <a:lvl5pPr marL="1828800" algn="l" rtl="0" fontAlgn="base">
              <a:spcBef>
                <a:spcPct val="0"/>
              </a:spcBef>
              <a:spcAft>
                <a:spcPct val="0"/>
              </a:spcAft>
              <a:defRPr sz="1400" kern="1200">
                <a:solidFill>
                  <a:schemeClr val="bg1"/>
                </a:solidFill>
                <a:latin typeface="Xerox Sans" pitchFamily="50" charset="0"/>
                <a:ea typeface="+mn-ea"/>
                <a:cs typeface="+mn-cs"/>
              </a:defRPr>
            </a:lvl5pPr>
            <a:lvl6pPr marL="2286000" algn="l" defTabSz="914400" rtl="0" eaLnBrk="1" latinLnBrk="0" hangingPunct="1">
              <a:defRPr sz="1400" kern="1200">
                <a:solidFill>
                  <a:schemeClr val="bg1"/>
                </a:solidFill>
                <a:latin typeface="Xerox Sans" pitchFamily="50" charset="0"/>
                <a:ea typeface="+mn-ea"/>
                <a:cs typeface="+mn-cs"/>
              </a:defRPr>
            </a:lvl6pPr>
            <a:lvl7pPr marL="2743200" algn="l" defTabSz="914400" rtl="0" eaLnBrk="1" latinLnBrk="0" hangingPunct="1">
              <a:defRPr sz="1400" kern="1200">
                <a:solidFill>
                  <a:schemeClr val="bg1"/>
                </a:solidFill>
                <a:latin typeface="Xerox Sans" pitchFamily="50" charset="0"/>
                <a:ea typeface="+mn-ea"/>
                <a:cs typeface="+mn-cs"/>
              </a:defRPr>
            </a:lvl7pPr>
            <a:lvl8pPr marL="3200400" algn="l" defTabSz="914400" rtl="0" eaLnBrk="1" latinLnBrk="0" hangingPunct="1">
              <a:defRPr sz="1400" kern="1200">
                <a:solidFill>
                  <a:schemeClr val="bg1"/>
                </a:solidFill>
                <a:latin typeface="Xerox Sans" pitchFamily="50" charset="0"/>
                <a:ea typeface="+mn-ea"/>
                <a:cs typeface="+mn-cs"/>
              </a:defRPr>
            </a:lvl8pPr>
            <a:lvl9pPr marL="3657600" algn="l" defTabSz="914400" rtl="0" eaLnBrk="1" latinLnBrk="0" hangingPunct="1">
              <a:defRPr sz="1400" kern="1200">
                <a:solidFill>
                  <a:schemeClr val="bg1"/>
                </a:solidFill>
                <a:latin typeface="Xerox Sans" pitchFamily="50" charset="0"/>
                <a:ea typeface="+mn-ea"/>
                <a:cs typeface="+mn-cs"/>
              </a:defRPr>
            </a:lvl9pPr>
          </a:lstStyle>
          <a:p>
            <a:fld id="{48F63A3B-78C7-47BE-AE5E-E10140E04643}" type="slidenum">
              <a:rPr lang="en-US" sz="1100" smtClean="0">
                <a:solidFill>
                  <a:srgbClr val="4D4F53">
                    <a:lumMod val="40000"/>
                    <a:lumOff val="60000"/>
                  </a:srgbClr>
                </a:solidFill>
                <a:latin typeface="Arial"/>
              </a:rPr>
              <a:pPr/>
              <a:t>23</a:t>
            </a:fld>
            <a:endParaRPr lang="en-US" sz="1100" dirty="0">
              <a:solidFill>
                <a:srgbClr val="4D4F53">
                  <a:lumMod val="40000"/>
                  <a:lumOff val="60000"/>
                </a:srgbClr>
              </a:solidFill>
              <a:latin typeface="Arial"/>
            </a:endParaRPr>
          </a:p>
        </p:txBody>
      </p:sp>
      <p:sp>
        <p:nvSpPr>
          <p:cNvPr id="5" name="Title 4"/>
          <p:cNvSpPr>
            <a:spLocks noGrp="1"/>
          </p:cNvSpPr>
          <p:nvPr>
            <p:ph type="title"/>
          </p:nvPr>
        </p:nvSpPr>
        <p:spPr/>
        <p:txBody>
          <a:bodyPr/>
          <a:lstStyle/>
          <a:p>
            <a:r>
              <a:rPr lang="en-US" dirty="0"/>
              <a:t>The Path to Healthier</a:t>
            </a:r>
          </a:p>
        </p:txBody>
      </p:sp>
      <p:sp>
        <p:nvSpPr>
          <p:cNvPr id="6" name="Text Placeholder 5"/>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r>
              <a:rPr lang="en-US" i="1" dirty="0">
                <a:solidFill>
                  <a:schemeClr val="tx1">
                    <a:lumMod val="65000"/>
                    <a:lumOff val="35000"/>
                  </a:schemeClr>
                </a:solidFill>
              </a:rPr>
              <a:t>Business owners are uniquely positioned to affect employee outcomes</a:t>
            </a:r>
          </a:p>
        </p:txBody>
      </p:sp>
      <p:sp>
        <p:nvSpPr>
          <p:cNvPr id="52" name="Content Placeholder 5"/>
          <p:cNvSpPr txBox="1">
            <a:spLocks/>
          </p:cNvSpPr>
          <p:nvPr/>
        </p:nvSpPr>
        <p:spPr bwMode="auto">
          <a:xfrm>
            <a:off x="127000" y="975508"/>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noAutofit/>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400" eaLnBrk="0" fontAlgn="base" hangingPunct="0">
              <a:spcBef>
                <a:spcPct val="0"/>
              </a:spcBef>
              <a:spcAft>
                <a:spcPct val="0"/>
              </a:spcAft>
              <a:buFont typeface="Wingdings" panose="05000000000000000000" pitchFamily="2" charset="2"/>
              <a:buNone/>
            </a:pPr>
            <a:r>
              <a:rPr lang="en-US" sz="2000" b="1" dirty="0">
                <a:solidFill>
                  <a:schemeClr val="tx1"/>
                </a:solidFill>
                <a:latin typeface="Arial" panose="020B0604020202020204" pitchFamily="34" charset="0"/>
                <a:cs typeface="Arial" panose="020B0604020202020204" pitchFamily="34" charset="0"/>
              </a:rPr>
              <a:t>Provide access to the best tax-advantaged savings account available</a:t>
            </a:r>
          </a:p>
        </p:txBody>
      </p:sp>
      <p:pic>
        <p:nvPicPr>
          <p:cNvPr id="32" name="Content Placeholder 7"/>
          <p:cNvPicPr>
            <a:picLocks noGrp="1" noChangeAspect="1"/>
          </p:cNvPicPr>
          <p:nvPr>
            <p:ph idx="1"/>
          </p:nvPr>
        </p:nvPicPr>
        <p:blipFill>
          <a:blip r:embed="rId3"/>
          <a:stretch>
            <a:fillRect/>
          </a:stretch>
        </p:blipFill>
        <p:spPr>
          <a:xfrm>
            <a:off x="568335" y="1760024"/>
            <a:ext cx="7686780" cy="4491065"/>
          </a:xfrm>
          <a:prstGeom prst="rect">
            <a:avLst/>
          </a:prstGeom>
        </p:spPr>
      </p:pic>
    </p:spTree>
    <p:extLst>
      <p:ext uri="{BB962C8B-B14F-4D97-AF65-F5344CB8AC3E}">
        <p14:creationId xmlns:p14="http://schemas.microsoft.com/office/powerpoint/2010/main" val="262796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295905" y="6702552"/>
            <a:ext cx="346330" cy="155448"/>
          </a:xfrm>
          <a:prstGeom prst="rect">
            <a:avLst/>
          </a:prstGeom>
        </p:spPr>
        <p:txBody>
          <a:bodyPr/>
          <a:lstStyle/>
          <a:p>
            <a:fld id="{BF7DC89B-4968-478F-B109-91C6EACC82F7}" type="slidenum">
              <a:rPr lang="en-US" smtClean="0"/>
              <a:pPr/>
              <a:t>24</a:t>
            </a:fld>
            <a:endParaRPr lang="en-US" dirty="0"/>
          </a:p>
        </p:txBody>
      </p:sp>
      <p:pic>
        <p:nvPicPr>
          <p:cNvPr id="16" name="Picture 15"/>
          <p:cNvPicPr>
            <a:picLocks noChangeAspect="1"/>
          </p:cNvPicPr>
          <p:nvPr/>
        </p:nvPicPr>
        <p:blipFill>
          <a:blip r:embed="rId3"/>
          <a:stretch>
            <a:fillRect/>
          </a:stretch>
        </p:blipFill>
        <p:spPr>
          <a:xfrm>
            <a:off x="83" y="61514"/>
            <a:ext cx="7949873" cy="646232"/>
          </a:xfrm>
          <a:prstGeom prst="rect">
            <a:avLst/>
          </a:prstGeom>
        </p:spPr>
      </p:pic>
      <p:sp>
        <p:nvSpPr>
          <p:cNvPr id="20" name="Text Placeholder 9"/>
          <p:cNvSpPr txBox="1">
            <a:spLocks/>
          </p:cNvSpPr>
          <p:nvPr/>
        </p:nvSpPr>
        <p:spPr>
          <a:xfrm>
            <a:off x="93749" y="496693"/>
            <a:ext cx="7762542" cy="383019"/>
          </a:xfrm>
          <a:prstGeom prst="rect">
            <a:avLst/>
          </a:prstGeom>
        </p:spPr>
        <p:txBody>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800" i="1" dirty="0"/>
              <a:t>Business owners are uniquely positioned to affect employee outcomes</a:t>
            </a:r>
          </a:p>
        </p:txBody>
      </p:sp>
      <p:sp>
        <p:nvSpPr>
          <p:cNvPr id="21" name="Content Placeholder 5"/>
          <p:cNvSpPr txBox="1">
            <a:spLocks/>
          </p:cNvSpPr>
          <p:nvPr/>
        </p:nvSpPr>
        <p:spPr bwMode="auto">
          <a:xfrm>
            <a:off x="93749" y="960930"/>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noAutofit/>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defTabSz="914400" eaLnBrk="0" fontAlgn="base" hangingPunct="0">
              <a:spcBef>
                <a:spcPct val="0"/>
              </a:spcBef>
              <a:spcAft>
                <a:spcPct val="0"/>
              </a:spcAft>
              <a:buFont typeface="Wingdings" panose="05000000000000000000" pitchFamily="2" charset="2"/>
              <a:buNone/>
            </a:pPr>
            <a:r>
              <a:rPr lang="en-US" sz="2000" b="1" dirty="0">
                <a:solidFill>
                  <a:schemeClr val="tx1"/>
                </a:solidFill>
                <a:latin typeface="Arial" panose="020B0604020202020204" pitchFamily="34" charset="0"/>
                <a:cs typeface="Arial" panose="020B0604020202020204" pitchFamily="34" charset="0"/>
              </a:rPr>
              <a:t>Provide access to the best tax-advantaged savings account available</a:t>
            </a:r>
          </a:p>
        </p:txBody>
      </p:sp>
      <p:cxnSp>
        <p:nvCxnSpPr>
          <p:cNvPr id="17" name="Straight Connector 16"/>
          <p:cNvCxnSpPr/>
          <p:nvPr/>
        </p:nvCxnSpPr>
        <p:spPr>
          <a:xfrm>
            <a:off x="379464" y="5448031"/>
            <a:ext cx="331713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n 2"/>
          <p:cNvSpPr/>
          <p:nvPr/>
        </p:nvSpPr>
        <p:spPr>
          <a:xfrm>
            <a:off x="3874878" y="5030685"/>
            <a:ext cx="1518571" cy="1372425"/>
          </a:xfrm>
          <a:prstGeom prst="sun">
            <a:avLst/>
          </a:prstGeom>
          <a:solidFill>
            <a:srgbClr val="F58025"/>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8" name="TextBox 17"/>
          <p:cNvSpPr txBox="1"/>
          <p:nvPr/>
        </p:nvSpPr>
        <p:spPr>
          <a:xfrm>
            <a:off x="4253962" y="5536755"/>
            <a:ext cx="846309" cy="360284"/>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wrap="square" rtlCol="0" anchor="ctr">
            <a:noAutofit/>
          </a:bodyPr>
          <a:lstStyle/>
          <a:p>
            <a:r>
              <a:rPr lang="en-US" sz="1600" b="1" dirty="0">
                <a:solidFill>
                  <a:schemeClr val="bg1"/>
                </a:solidFill>
              </a:rPr>
              <a:t>39.9</a:t>
            </a:r>
            <a:r>
              <a:rPr lang="en-US" sz="1600" dirty="0">
                <a:solidFill>
                  <a:schemeClr val="bg1"/>
                </a:solidFill>
              </a:rPr>
              <a:t>%</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65" y="2310412"/>
            <a:ext cx="2795413" cy="4201605"/>
          </a:xfrm>
          <a:prstGeom prst="rect">
            <a:avLst/>
          </a:prstGeom>
        </p:spPr>
      </p:pic>
      <p:sp>
        <p:nvSpPr>
          <p:cNvPr id="25" name="TextBox 24"/>
          <p:cNvSpPr txBox="1"/>
          <p:nvPr/>
        </p:nvSpPr>
        <p:spPr>
          <a:xfrm>
            <a:off x="311373" y="1767537"/>
            <a:ext cx="7805396" cy="251022"/>
          </a:xfrm>
          <a:prstGeom prst="rect">
            <a:avLst/>
          </a:prstGeom>
          <a:noFill/>
        </p:spPr>
        <p:txBody>
          <a:bodyPr wrap="square" lIns="0" tIns="0" rIns="0" bIns="0" rtlCol="0">
            <a:noAutofit/>
          </a:bodyPr>
          <a:lstStyle/>
          <a:p>
            <a:r>
              <a:rPr lang="en-US" sz="1800" dirty="0">
                <a:solidFill>
                  <a:schemeClr val="accent1">
                    <a:lumMod val="50000"/>
                  </a:schemeClr>
                </a:solidFill>
              </a:rPr>
              <a:t>If Sara contributes </a:t>
            </a:r>
            <a:r>
              <a:rPr lang="en-US" sz="1800" b="1" dirty="0">
                <a:solidFill>
                  <a:schemeClr val="accent1">
                    <a:lumMod val="50000"/>
                  </a:schemeClr>
                </a:solidFill>
              </a:rPr>
              <a:t>$3,000 </a:t>
            </a:r>
            <a:r>
              <a:rPr lang="en-US" sz="1800" dirty="0">
                <a:solidFill>
                  <a:schemeClr val="accent1">
                    <a:lumMod val="50000"/>
                  </a:schemeClr>
                </a:solidFill>
              </a:rPr>
              <a:t>to her HSA this year, she saves:</a:t>
            </a:r>
          </a:p>
        </p:txBody>
      </p:sp>
      <p:grpSp>
        <p:nvGrpSpPr>
          <p:cNvPr id="23" name="Group 22"/>
          <p:cNvGrpSpPr/>
          <p:nvPr/>
        </p:nvGrpSpPr>
        <p:grpSpPr>
          <a:xfrm>
            <a:off x="311373" y="2101716"/>
            <a:ext cx="3385225" cy="836578"/>
            <a:chOff x="311373" y="2101716"/>
            <a:chExt cx="3385225" cy="836578"/>
          </a:xfrm>
        </p:grpSpPr>
        <p:grpSp>
          <p:nvGrpSpPr>
            <p:cNvPr id="4" name="Group 3"/>
            <p:cNvGrpSpPr/>
            <p:nvPr/>
          </p:nvGrpSpPr>
          <p:grpSpPr>
            <a:xfrm>
              <a:off x="311373" y="2101716"/>
              <a:ext cx="836579" cy="836578"/>
              <a:chOff x="311373" y="2101716"/>
              <a:chExt cx="836579" cy="836578"/>
            </a:xfrm>
          </p:grpSpPr>
          <p:sp>
            <p:nvSpPr>
              <p:cNvPr id="6" name="Oval 5"/>
              <p:cNvSpPr/>
              <p:nvPr/>
            </p:nvSpPr>
            <p:spPr>
              <a:xfrm>
                <a:off x="311373" y="2101716"/>
                <a:ext cx="836579" cy="836578"/>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rtlCol="0" anchor="ctr">
                <a:normAutofit/>
              </a:bodyPr>
              <a:lstStyle/>
              <a:p>
                <a:pPr algn="ctr"/>
                <a:endParaRPr lang="en-US" sz="1200" b="0" dirty="0">
                  <a:solidFill>
                    <a:schemeClr val="bg1"/>
                  </a:solidFill>
                </a:endParaRPr>
              </a:p>
            </p:txBody>
          </p:sp>
          <p:sp>
            <p:nvSpPr>
              <p:cNvPr id="10" name="TextBox 9"/>
              <p:cNvSpPr txBox="1"/>
              <p:nvPr/>
            </p:nvSpPr>
            <p:spPr>
              <a:xfrm>
                <a:off x="379464" y="2403732"/>
                <a:ext cx="758758" cy="252919"/>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wrap="square" rtlCol="0" anchor="ctr">
                <a:noAutofit/>
              </a:bodyPr>
              <a:lstStyle/>
              <a:p>
                <a:r>
                  <a:rPr lang="en-US" sz="1600" dirty="0">
                    <a:solidFill>
                      <a:schemeClr val="bg1"/>
                    </a:solidFill>
                  </a:rPr>
                  <a:t>$750</a:t>
                </a:r>
              </a:p>
            </p:txBody>
          </p:sp>
        </p:grpSp>
        <p:sp>
          <p:nvSpPr>
            <p:cNvPr id="26" name="TextBox 25"/>
            <p:cNvSpPr txBox="1"/>
            <p:nvPr/>
          </p:nvSpPr>
          <p:spPr>
            <a:xfrm>
              <a:off x="1379913" y="2402818"/>
              <a:ext cx="2316685" cy="440366"/>
            </a:xfrm>
            <a:prstGeom prst="rect">
              <a:avLst/>
            </a:prstGeom>
            <a:noFill/>
          </p:spPr>
          <p:txBody>
            <a:bodyPr wrap="square" lIns="0" tIns="0" rIns="0" bIns="0" rtlCol="0">
              <a:noAutofit/>
            </a:bodyPr>
            <a:lstStyle/>
            <a:p>
              <a:r>
                <a:rPr lang="en-US" sz="1800" dirty="0">
                  <a:solidFill>
                    <a:schemeClr val="accent1">
                      <a:lumMod val="50000"/>
                    </a:schemeClr>
                  </a:solidFill>
                </a:rPr>
                <a:t>Federal Tax @ 25%</a:t>
              </a:r>
            </a:p>
          </p:txBody>
        </p:sp>
      </p:grpSp>
      <p:grpSp>
        <p:nvGrpSpPr>
          <p:cNvPr id="5" name="Group 4"/>
          <p:cNvGrpSpPr/>
          <p:nvPr/>
        </p:nvGrpSpPr>
        <p:grpSpPr>
          <a:xfrm>
            <a:off x="311373" y="3271591"/>
            <a:ext cx="3661641" cy="836578"/>
            <a:chOff x="311373" y="3271591"/>
            <a:chExt cx="3661641" cy="836578"/>
          </a:xfrm>
        </p:grpSpPr>
        <p:sp>
          <p:nvSpPr>
            <p:cNvPr id="7" name="Oval 6"/>
            <p:cNvSpPr/>
            <p:nvPr/>
          </p:nvSpPr>
          <p:spPr>
            <a:xfrm>
              <a:off x="311373" y="3271591"/>
              <a:ext cx="836579" cy="836578"/>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rtlCol="0" anchor="ctr">
              <a:normAutofit/>
            </a:bodyPr>
            <a:lstStyle/>
            <a:p>
              <a:pPr algn="ctr"/>
              <a:endParaRPr lang="en-US" sz="1200" b="0" dirty="0">
                <a:solidFill>
                  <a:schemeClr val="bg1"/>
                </a:solidFill>
              </a:endParaRPr>
            </a:p>
          </p:txBody>
        </p:sp>
        <p:sp>
          <p:nvSpPr>
            <p:cNvPr id="11" name="TextBox 10"/>
            <p:cNvSpPr txBox="1"/>
            <p:nvPr/>
          </p:nvSpPr>
          <p:spPr>
            <a:xfrm>
              <a:off x="395391" y="3573607"/>
              <a:ext cx="758758" cy="252919"/>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wrap="square" rtlCol="0" anchor="ctr">
              <a:noAutofit/>
            </a:bodyPr>
            <a:lstStyle/>
            <a:p>
              <a:r>
                <a:rPr lang="en-US" sz="1600" dirty="0">
                  <a:solidFill>
                    <a:schemeClr val="bg1"/>
                  </a:solidFill>
                </a:rPr>
                <a:t>$217</a:t>
              </a:r>
            </a:p>
          </p:txBody>
        </p:sp>
        <p:sp>
          <p:nvSpPr>
            <p:cNvPr id="27" name="TextBox 26"/>
            <p:cNvSpPr txBox="1"/>
            <p:nvPr/>
          </p:nvSpPr>
          <p:spPr>
            <a:xfrm>
              <a:off x="1379913" y="3573607"/>
              <a:ext cx="2593101" cy="252919"/>
            </a:xfrm>
            <a:prstGeom prst="rect">
              <a:avLst/>
            </a:prstGeom>
            <a:noFill/>
          </p:spPr>
          <p:txBody>
            <a:bodyPr wrap="square" lIns="0" tIns="0" rIns="0" bIns="0" rtlCol="0">
              <a:noAutofit/>
            </a:bodyPr>
            <a:lstStyle/>
            <a:p>
              <a:r>
                <a:rPr lang="en-US" sz="1800" dirty="0">
                  <a:solidFill>
                    <a:schemeClr val="accent1">
                      <a:lumMod val="50000"/>
                    </a:schemeClr>
                  </a:solidFill>
                </a:rPr>
                <a:t>State Tax @ 7.25%</a:t>
              </a:r>
            </a:p>
          </p:txBody>
        </p:sp>
      </p:grpSp>
      <p:grpSp>
        <p:nvGrpSpPr>
          <p:cNvPr id="19" name="Group 18"/>
          <p:cNvGrpSpPr/>
          <p:nvPr/>
        </p:nvGrpSpPr>
        <p:grpSpPr>
          <a:xfrm>
            <a:off x="340553" y="4441466"/>
            <a:ext cx="3632461" cy="836578"/>
            <a:chOff x="340553" y="4441466"/>
            <a:chExt cx="3632461" cy="836578"/>
          </a:xfrm>
        </p:grpSpPr>
        <p:grpSp>
          <p:nvGrpSpPr>
            <p:cNvPr id="14" name="Group 13"/>
            <p:cNvGrpSpPr/>
            <p:nvPr/>
          </p:nvGrpSpPr>
          <p:grpSpPr>
            <a:xfrm>
              <a:off x="340553" y="4441466"/>
              <a:ext cx="836579" cy="836578"/>
              <a:chOff x="340553" y="4441466"/>
              <a:chExt cx="836579" cy="836578"/>
            </a:xfrm>
          </p:grpSpPr>
          <p:sp>
            <p:nvSpPr>
              <p:cNvPr id="8" name="Oval 7"/>
              <p:cNvSpPr/>
              <p:nvPr/>
            </p:nvSpPr>
            <p:spPr>
              <a:xfrm>
                <a:off x="340553" y="4441466"/>
                <a:ext cx="836579" cy="836578"/>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rtlCol="0" anchor="ctr">
                <a:normAutofit/>
              </a:bodyPr>
              <a:lstStyle/>
              <a:p>
                <a:pPr algn="ctr"/>
                <a:endParaRPr lang="en-US" sz="1200" b="0" dirty="0">
                  <a:solidFill>
                    <a:schemeClr val="bg1"/>
                  </a:solidFill>
                </a:endParaRPr>
              </a:p>
            </p:txBody>
          </p:sp>
          <p:sp>
            <p:nvSpPr>
              <p:cNvPr id="12" name="TextBox 11"/>
              <p:cNvSpPr txBox="1"/>
              <p:nvPr/>
            </p:nvSpPr>
            <p:spPr>
              <a:xfrm>
                <a:off x="418374" y="4749597"/>
                <a:ext cx="758758" cy="252919"/>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wrap="square" rtlCol="0" anchor="ctr">
                <a:noAutofit/>
              </a:bodyPr>
              <a:lstStyle/>
              <a:p>
                <a:r>
                  <a:rPr lang="en-US" sz="1600" dirty="0">
                    <a:solidFill>
                      <a:schemeClr val="bg1"/>
                    </a:solidFill>
                  </a:rPr>
                  <a:t>$230</a:t>
                </a:r>
              </a:p>
            </p:txBody>
          </p:sp>
        </p:grpSp>
        <p:sp>
          <p:nvSpPr>
            <p:cNvPr id="28" name="TextBox 27"/>
            <p:cNvSpPr txBox="1"/>
            <p:nvPr/>
          </p:nvSpPr>
          <p:spPr>
            <a:xfrm>
              <a:off x="1379913" y="4749597"/>
              <a:ext cx="2593101" cy="528447"/>
            </a:xfrm>
            <a:prstGeom prst="rect">
              <a:avLst/>
            </a:prstGeom>
            <a:noFill/>
          </p:spPr>
          <p:txBody>
            <a:bodyPr wrap="square" lIns="0" tIns="0" rIns="0" bIns="0" rtlCol="0">
              <a:noAutofit/>
            </a:bodyPr>
            <a:lstStyle/>
            <a:p>
              <a:r>
                <a:rPr lang="en-US" sz="1800" dirty="0">
                  <a:solidFill>
                    <a:schemeClr val="accent1">
                      <a:lumMod val="50000"/>
                    </a:schemeClr>
                  </a:solidFill>
                </a:rPr>
                <a:t>FICA Tax @ 7.65%</a:t>
              </a:r>
            </a:p>
          </p:txBody>
        </p:sp>
      </p:grpSp>
      <p:grpSp>
        <p:nvGrpSpPr>
          <p:cNvPr id="15" name="Group 14"/>
          <p:cNvGrpSpPr/>
          <p:nvPr/>
        </p:nvGrpSpPr>
        <p:grpSpPr>
          <a:xfrm>
            <a:off x="350283" y="5555528"/>
            <a:ext cx="3073215" cy="836578"/>
            <a:chOff x="350283" y="5555528"/>
            <a:chExt cx="3073215" cy="836578"/>
          </a:xfrm>
        </p:grpSpPr>
        <p:sp>
          <p:nvSpPr>
            <p:cNvPr id="9" name="Oval 8"/>
            <p:cNvSpPr/>
            <p:nvPr/>
          </p:nvSpPr>
          <p:spPr>
            <a:xfrm>
              <a:off x="350283" y="5555528"/>
              <a:ext cx="836579" cy="836578"/>
            </a:xfrm>
            <a:prstGeom prst="ellipse">
              <a:avLst/>
            </a:prstGeom>
            <a:solidFill>
              <a:srgbClr val="F58025"/>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rtlCol="0" anchor="ctr">
              <a:normAutofit/>
            </a:bodyPr>
            <a:lstStyle/>
            <a:p>
              <a:pPr algn="ctr"/>
              <a:endParaRPr lang="en-US" sz="1200" b="0" dirty="0">
                <a:solidFill>
                  <a:schemeClr val="bg1"/>
                </a:solidFill>
              </a:endParaRPr>
            </a:p>
          </p:txBody>
        </p:sp>
        <p:sp>
          <p:nvSpPr>
            <p:cNvPr id="13" name="TextBox 12"/>
            <p:cNvSpPr txBox="1"/>
            <p:nvPr/>
          </p:nvSpPr>
          <p:spPr>
            <a:xfrm>
              <a:off x="362972" y="5801232"/>
              <a:ext cx="846309" cy="360284"/>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1001">
              <a:schemeClr val="dk2"/>
            </a:fillRef>
            <a:effectRef idx="3">
              <a:schemeClr val="accent1"/>
            </a:effectRef>
            <a:fontRef idx="minor">
              <a:schemeClr val="lt1"/>
            </a:fontRef>
          </p:style>
          <p:txBody>
            <a:bodyPr wrap="square" rtlCol="0" anchor="ctr">
              <a:noAutofit/>
            </a:bodyPr>
            <a:lstStyle/>
            <a:p>
              <a:r>
                <a:rPr lang="en-US" sz="1600" dirty="0">
                  <a:solidFill>
                    <a:schemeClr val="bg1"/>
                  </a:solidFill>
                </a:rPr>
                <a:t>$</a:t>
              </a:r>
              <a:r>
                <a:rPr lang="en-US" sz="1600" b="1" dirty="0">
                  <a:solidFill>
                    <a:schemeClr val="bg1"/>
                  </a:solidFill>
                </a:rPr>
                <a:t>1,197</a:t>
              </a:r>
            </a:p>
          </p:txBody>
        </p:sp>
        <p:sp>
          <p:nvSpPr>
            <p:cNvPr id="29" name="TextBox 28"/>
            <p:cNvSpPr txBox="1"/>
            <p:nvPr/>
          </p:nvSpPr>
          <p:spPr>
            <a:xfrm>
              <a:off x="1379913" y="5801232"/>
              <a:ext cx="2043585" cy="360284"/>
            </a:xfrm>
            <a:prstGeom prst="rect">
              <a:avLst/>
            </a:prstGeom>
            <a:noFill/>
          </p:spPr>
          <p:txBody>
            <a:bodyPr wrap="square" lIns="0" tIns="0" rIns="0" bIns="0" rtlCol="0">
              <a:noAutofit/>
            </a:bodyPr>
            <a:lstStyle/>
            <a:p>
              <a:r>
                <a:rPr lang="en-US" sz="1800" dirty="0">
                  <a:solidFill>
                    <a:schemeClr val="accent1">
                      <a:lumMod val="50000"/>
                    </a:schemeClr>
                  </a:solidFill>
                </a:rPr>
                <a:t>Total Tax Savings</a:t>
              </a:r>
            </a:p>
          </p:txBody>
        </p:sp>
      </p:grpSp>
    </p:spTree>
    <p:extLst>
      <p:ext uri="{BB962C8B-B14F-4D97-AF65-F5344CB8AC3E}">
        <p14:creationId xmlns:p14="http://schemas.microsoft.com/office/powerpoint/2010/main" val="33413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Employees Beat the Odds</a:t>
            </a:r>
          </a:p>
        </p:txBody>
      </p:sp>
      <p:sp>
        <p:nvSpPr>
          <p:cNvPr id="4" name="Slide Number Placeholder 3"/>
          <p:cNvSpPr>
            <a:spLocks noGrp="1"/>
          </p:cNvSpPr>
          <p:nvPr>
            <p:ph type="sldNum" sz="quarter" idx="4294967295"/>
          </p:nvPr>
        </p:nvSpPr>
        <p:spPr>
          <a:xfrm>
            <a:off x="8669083" y="6638544"/>
            <a:ext cx="346330" cy="155448"/>
          </a:xfrm>
          <a:prstGeom prst="rect">
            <a:avLst/>
          </a:prstGeom>
        </p:spPr>
        <p:txBody>
          <a:bodyPr/>
          <a:lstStyle/>
          <a:p>
            <a:fld id="{4F90343F-D056-4E24-BE3D-A305BDC1A23E}" type="slidenum">
              <a:rPr lang="en-US" smtClean="0"/>
              <a:pPr/>
              <a:t>25</a:t>
            </a:fld>
            <a:endParaRPr lang="en-US" dirty="0"/>
          </a:p>
        </p:txBody>
      </p:sp>
      <p:sp>
        <p:nvSpPr>
          <p:cNvPr id="6" name="TextBox 5"/>
          <p:cNvSpPr txBox="1"/>
          <p:nvPr/>
        </p:nvSpPr>
        <p:spPr>
          <a:xfrm>
            <a:off x="126997" y="978408"/>
            <a:ext cx="8887968" cy="704088"/>
          </a:xfrm>
          <a:prstGeom prst="roundRect">
            <a:avLst/>
          </a:prstGeom>
          <a:solidFill>
            <a:schemeClr val="accent4"/>
          </a:solidFill>
          <a:ln w="19050">
            <a:solidFill>
              <a:schemeClr val="tx1"/>
            </a:solidFill>
          </a:ln>
        </p:spPr>
        <p:txBody>
          <a:bodyPr wrap="square" lIns="0" tIns="0" rIns="0" bIns="0" rtlCol="0" anchor="ctr">
            <a:noAutofit/>
          </a:bodyPr>
          <a:lstStyle/>
          <a:p>
            <a:pPr marL="91440" algn="ctr">
              <a:lnSpc>
                <a:spcPct val="90000"/>
              </a:lnSpc>
              <a:spcBef>
                <a:spcPts val="1800"/>
              </a:spcBef>
              <a:buClr>
                <a:schemeClr val="tx2"/>
              </a:buClr>
            </a:pPr>
            <a:r>
              <a:rPr lang="en-US" sz="2000" b="1" dirty="0"/>
              <a:t>Business owners are uniquely positioned to affect employee outcomes</a:t>
            </a:r>
          </a:p>
        </p:txBody>
      </p:sp>
      <p:sp>
        <p:nvSpPr>
          <p:cNvPr id="12" name="TextBox 11"/>
          <p:cNvSpPr txBox="1"/>
          <p:nvPr/>
        </p:nvSpPr>
        <p:spPr>
          <a:xfrm>
            <a:off x="126999" y="3572758"/>
            <a:ext cx="2743199" cy="910185"/>
          </a:xfrm>
          <a:prstGeom prst="rect">
            <a:avLst/>
          </a:prstGeom>
          <a:noFill/>
        </p:spPr>
        <p:txBody>
          <a:bodyPr wrap="square" lIns="0" tIns="0" rIns="0" bIns="0" rtlCol="0">
            <a:noAutofit/>
          </a:bodyPr>
          <a:lstStyle/>
          <a:p>
            <a:pPr algn="ctr">
              <a:lnSpc>
                <a:spcPct val="90000"/>
              </a:lnSpc>
            </a:pPr>
            <a:endParaRPr lang="en-US" sz="1800" dirty="0">
              <a:solidFill>
                <a:schemeClr val="tx1">
                  <a:lumMod val="65000"/>
                  <a:lumOff val="35000"/>
                </a:schemeClr>
              </a:solidFill>
            </a:endParaRPr>
          </a:p>
        </p:txBody>
      </p:sp>
      <p:sp>
        <p:nvSpPr>
          <p:cNvPr id="14" name="TextBox 13"/>
          <p:cNvSpPr txBox="1"/>
          <p:nvPr/>
        </p:nvSpPr>
        <p:spPr>
          <a:xfrm>
            <a:off x="126999" y="5290251"/>
            <a:ext cx="2743199" cy="773931"/>
          </a:xfrm>
          <a:prstGeom prst="rect">
            <a:avLst/>
          </a:prstGeom>
          <a:noFill/>
        </p:spPr>
        <p:txBody>
          <a:bodyPr wrap="square" lIns="0" tIns="0" rIns="0" bIns="0" rtlCol="0">
            <a:noAutofit/>
          </a:bodyPr>
          <a:lstStyle/>
          <a:p>
            <a:pPr algn="ctr">
              <a:lnSpc>
                <a:spcPct val="90000"/>
              </a:lnSpc>
            </a:pPr>
            <a:endParaRPr lang="en-US" sz="1800" dirty="0">
              <a:solidFill>
                <a:schemeClr val="tx1">
                  <a:lumMod val="65000"/>
                  <a:lumOff val="35000"/>
                </a:schemeClr>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966" y="267490"/>
            <a:ext cx="1021003" cy="288770"/>
          </a:xfrm>
          <a:prstGeom prst="rect">
            <a:avLst/>
          </a:prstGeom>
        </p:spPr>
      </p:pic>
      <p:sp>
        <p:nvSpPr>
          <p:cNvPr id="25" name="TextBox 24"/>
          <p:cNvSpPr txBox="1"/>
          <p:nvPr/>
        </p:nvSpPr>
        <p:spPr>
          <a:xfrm>
            <a:off x="7139466" y="6515100"/>
            <a:ext cx="1502184" cy="342900"/>
          </a:xfrm>
          <a:prstGeom prst="rect">
            <a:avLst/>
          </a:prstGeom>
          <a:noFill/>
        </p:spPr>
        <p:txBody>
          <a:bodyPr wrap="square" lIns="0" tIns="0" rIns="0" bIns="0" rtlCol="0" anchor="ctr">
            <a:noAutofit/>
          </a:bodyPr>
          <a:lstStyle/>
          <a:p>
            <a:r>
              <a:rPr lang="en-US" sz="1400" b="1" dirty="0">
                <a:solidFill>
                  <a:srgbClr val="C00000"/>
                </a:solidFill>
              </a:rPr>
              <a:t>Internal Use Only</a:t>
            </a:r>
          </a:p>
        </p:txBody>
      </p:sp>
      <p:grpSp>
        <p:nvGrpSpPr>
          <p:cNvPr id="38" name="Group 37"/>
          <p:cNvGrpSpPr/>
          <p:nvPr/>
        </p:nvGrpSpPr>
        <p:grpSpPr>
          <a:xfrm>
            <a:off x="126998" y="1820844"/>
            <a:ext cx="2743200" cy="1943278"/>
            <a:chOff x="126998" y="1820844"/>
            <a:chExt cx="2743200" cy="1943278"/>
          </a:xfrm>
        </p:grpSpPr>
        <p:sp>
          <p:nvSpPr>
            <p:cNvPr id="8" name="Rounded Rectangle 7"/>
            <p:cNvSpPr/>
            <p:nvPr/>
          </p:nvSpPr>
          <p:spPr>
            <a:xfrm>
              <a:off x="126998" y="1820844"/>
              <a:ext cx="2743200" cy="941825"/>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3200" b="1" dirty="0">
                  <a:solidFill>
                    <a:schemeClr val="bg1"/>
                  </a:solidFill>
                </a:rPr>
                <a:t>WISER</a:t>
              </a:r>
            </a:p>
          </p:txBody>
        </p:sp>
        <p:sp>
          <p:nvSpPr>
            <p:cNvPr id="15" name="Plus 14"/>
            <p:cNvSpPr/>
            <p:nvPr/>
          </p:nvSpPr>
          <p:spPr>
            <a:xfrm>
              <a:off x="1318117" y="3089867"/>
              <a:ext cx="356642" cy="363123"/>
            </a:xfrm>
            <a:prstGeom prst="mathPlus">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pic>
          <p:nvPicPr>
            <p:cNvPr id="16" name="Picture 15"/>
            <p:cNvPicPr>
              <a:picLocks noChangeAspect="1"/>
            </p:cNvPicPr>
            <p:nvPr/>
          </p:nvPicPr>
          <p:blipFill>
            <a:blip r:embed="rId4"/>
            <a:stretch>
              <a:fillRect/>
            </a:stretch>
          </p:blipFill>
          <p:spPr>
            <a:xfrm>
              <a:off x="360205" y="2860559"/>
              <a:ext cx="903563" cy="903563"/>
            </a:xfrm>
            <a:prstGeom prst="rect">
              <a:avLst/>
            </a:prstGeom>
          </p:spPr>
        </p:pic>
        <p:pic>
          <p:nvPicPr>
            <p:cNvPr id="29" name="Picture 28"/>
            <p:cNvPicPr>
              <a:picLocks noChangeAspect="1"/>
            </p:cNvPicPr>
            <p:nvPr/>
          </p:nvPicPr>
          <p:blipFill>
            <a:blip r:embed="rId5"/>
            <a:stretch>
              <a:fillRect/>
            </a:stretch>
          </p:blipFill>
          <p:spPr>
            <a:xfrm>
              <a:off x="1776740" y="2832044"/>
              <a:ext cx="829128" cy="835224"/>
            </a:xfrm>
            <a:prstGeom prst="rect">
              <a:avLst/>
            </a:prstGeom>
          </p:spPr>
        </p:pic>
      </p:grpSp>
      <p:grpSp>
        <p:nvGrpSpPr>
          <p:cNvPr id="39" name="Group 38"/>
          <p:cNvGrpSpPr/>
          <p:nvPr/>
        </p:nvGrpSpPr>
        <p:grpSpPr>
          <a:xfrm>
            <a:off x="3087673" y="1840396"/>
            <a:ext cx="2820439" cy="1793650"/>
            <a:chOff x="3118275" y="1820844"/>
            <a:chExt cx="2820439" cy="1793650"/>
          </a:xfrm>
        </p:grpSpPr>
        <p:sp>
          <p:nvSpPr>
            <p:cNvPr id="9" name="Rounded Rectangle 8"/>
            <p:cNvSpPr/>
            <p:nvPr/>
          </p:nvSpPr>
          <p:spPr>
            <a:xfrm>
              <a:off x="3195514" y="1820844"/>
              <a:ext cx="2743200" cy="941825"/>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3200" b="1" dirty="0">
                  <a:solidFill>
                    <a:schemeClr val="bg1"/>
                  </a:solidFill>
                </a:rPr>
                <a:t>WEALTHIER</a:t>
              </a:r>
            </a:p>
          </p:txBody>
        </p:sp>
        <p:sp>
          <p:nvSpPr>
            <p:cNvPr id="26" name="Rounded Rectangle 25"/>
            <p:cNvSpPr/>
            <p:nvPr/>
          </p:nvSpPr>
          <p:spPr>
            <a:xfrm>
              <a:off x="3118275" y="2823145"/>
              <a:ext cx="2743199" cy="726245"/>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4800" b="1" dirty="0">
                <a:solidFill>
                  <a:schemeClr val="accent1"/>
                </a:solidFill>
              </a:endParaRPr>
            </a:p>
          </p:txBody>
        </p:sp>
        <p:pic>
          <p:nvPicPr>
            <p:cNvPr id="30" name="Picture 29" descr="ARROW CHART UPWARD TREND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0389" y="2927491"/>
              <a:ext cx="687003" cy="687003"/>
            </a:xfrm>
            <a:prstGeom prst="rect">
              <a:avLst/>
            </a:prstGeom>
          </p:spPr>
        </p:pic>
      </p:grpSp>
      <p:grpSp>
        <p:nvGrpSpPr>
          <p:cNvPr id="40" name="Group 39"/>
          <p:cNvGrpSpPr/>
          <p:nvPr/>
        </p:nvGrpSpPr>
        <p:grpSpPr>
          <a:xfrm>
            <a:off x="6264030" y="1820844"/>
            <a:ext cx="2743200" cy="1885946"/>
            <a:chOff x="6264030" y="1820844"/>
            <a:chExt cx="2743200" cy="1885946"/>
          </a:xfrm>
        </p:grpSpPr>
        <p:sp>
          <p:nvSpPr>
            <p:cNvPr id="10" name="Rounded Rectangle 9"/>
            <p:cNvSpPr/>
            <p:nvPr/>
          </p:nvSpPr>
          <p:spPr>
            <a:xfrm>
              <a:off x="6264030" y="1820844"/>
              <a:ext cx="2743200" cy="941825"/>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3200" b="1" dirty="0">
                  <a:solidFill>
                    <a:schemeClr val="bg1"/>
                  </a:solidFill>
                </a:rPr>
                <a:t>HEALTHIER</a:t>
              </a:r>
            </a:p>
          </p:txBody>
        </p:sp>
        <p:pic>
          <p:nvPicPr>
            <p:cNvPr id="31" name="Picture 30"/>
            <p:cNvPicPr>
              <a:picLocks noChangeAspect="1"/>
            </p:cNvPicPr>
            <p:nvPr/>
          </p:nvPicPr>
          <p:blipFill>
            <a:blip r:embed="rId7"/>
            <a:stretch>
              <a:fillRect/>
            </a:stretch>
          </p:blipFill>
          <p:spPr>
            <a:xfrm>
              <a:off x="7259953" y="2816697"/>
              <a:ext cx="896190" cy="890093"/>
            </a:xfrm>
            <a:prstGeom prst="rect">
              <a:avLst/>
            </a:prstGeom>
          </p:spPr>
        </p:pic>
      </p:grpSp>
      <p:grpSp>
        <p:nvGrpSpPr>
          <p:cNvPr id="3" name="Group 2"/>
          <p:cNvGrpSpPr/>
          <p:nvPr/>
        </p:nvGrpSpPr>
        <p:grpSpPr>
          <a:xfrm>
            <a:off x="157599" y="2762088"/>
            <a:ext cx="2879095" cy="3562511"/>
            <a:chOff x="157599" y="2762088"/>
            <a:chExt cx="2879095" cy="3562511"/>
          </a:xfrm>
        </p:grpSpPr>
        <p:cxnSp>
          <p:nvCxnSpPr>
            <p:cNvPr id="22" name="Straight Connector 21"/>
            <p:cNvCxnSpPr/>
            <p:nvPr/>
          </p:nvCxnSpPr>
          <p:spPr>
            <a:xfrm>
              <a:off x="3029019" y="2762088"/>
              <a:ext cx="7675" cy="3562511"/>
            </a:xfrm>
            <a:prstGeom prst="line">
              <a:avLst/>
            </a:prstGeom>
            <a:ln w="28575">
              <a:solidFill>
                <a:schemeClr val="accent6">
                  <a:lumMod val="40000"/>
                  <a:lumOff val="60000"/>
                </a:schemeClr>
              </a:solidFill>
              <a:prstDash val="dash"/>
            </a:ln>
            <a:effectLst/>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157599" y="3994466"/>
              <a:ext cx="2820441" cy="2286000"/>
            </a:xfrm>
            <a:prstGeom prst="rect">
              <a:avLst/>
            </a:prstGeom>
            <a:noFill/>
          </p:spPr>
          <p:txBody>
            <a:bodyPr wrap="square" lIns="0" tIns="0" rIns="0" bIns="0" rtlCol="0">
              <a:noAutofit/>
            </a:bodyPr>
            <a:lstStyle/>
            <a:p>
              <a:r>
                <a:rPr lang="en-US" sz="1500" i="1" dirty="0">
                  <a:solidFill>
                    <a:schemeClr val="tx1">
                      <a:lumMod val="65000"/>
                      <a:lumOff val="35000"/>
                    </a:schemeClr>
                  </a:solidFill>
                </a:rPr>
                <a:t>Provide employees access to the financial education they need to:</a:t>
              </a:r>
            </a:p>
            <a:p>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dirty="0">
                  <a:solidFill>
                    <a:schemeClr val="tx1">
                      <a:lumMod val="65000"/>
                      <a:lumOff val="35000"/>
                    </a:schemeClr>
                  </a:solidFill>
                </a:rPr>
                <a:t>Uniquely and ambitiously reframe what is means to win</a:t>
              </a:r>
            </a:p>
            <a:p>
              <a:pPr marL="285750" indent="-285750">
                <a:buClr>
                  <a:schemeClr val="tx2"/>
                </a:buClr>
                <a:buFont typeface="Arial" panose="020B0604020202020204" pitchFamily="34" charset="0"/>
                <a:buChar char="−"/>
              </a:pPr>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dirty="0">
                  <a:solidFill>
                    <a:schemeClr val="tx1">
                      <a:lumMod val="65000"/>
                      <a:lumOff val="35000"/>
                    </a:schemeClr>
                  </a:solidFill>
                </a:rPr>
                <a:t>Make bold moves early and methodically</a:t>
              </a:r>
            </a:p>
            <a:p>
              <a:pPr marL="285750" indent="-285750">
                <a:buClr>
                  <a:schemeClr val="tx2"/>
                </a:buClr>
                <a:buFont typeface="Arial" panose="020B0604020202020204" pitchFamily="34" charset="0"/>
                <a:buChar char="−"/>
              </a:pPr>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dirty="0">
                  <a:solidFill>
                    <a:schemeClr val="tx1">
                      <a:lumMod val="65000"/>
                      <a:lumOff val="35000"/>
                    </a:schemeClr>
                  </a:solidFill>
                </a:rPr>
                <a:t>Reallocate resources to focus on priorities</a:t>
              </a:r>
            </a:p>
            <a:p>
              <a:pPr marL="285750" indent="-285750">
                <a:buClr>
                  <a:schemeClr val="tx2"/>
                </a:buClr>
                <a:buFont typeface="Arial" panose="020B0604020202020204" pitchFamily="34" charset="0"/>
                <a:buChar char="−"/>
              </a:pPr>
              <a:endParaRPr lang="en-US" sz="1400" dirty="0">
                <a:solidFill>
                  <a:schemeClr val="tx1">
                    <a:lumMod val="65000"/>
                    <a:lumOff val="35000"/>
                  </a:schemeClr>
                </a:solidFill>
              </a:endParaRPr>
            </a:p>
          </p:txBody>
        </p:sp>
      </p:grpSp>
      <p:grpSp>
        <p:nvGrpSpPr>
          <p:cNvPr id="5" name="Group 4"/>
          <p:cNvGrpSpPr/>
          <p:nvPr/>
        </p:nvGrpSpPr>
        <p:grpSpPr>
          <a:xfrm>
            <a:off x="3281118" y="2762088"/>
            <a:ext cx="2824092" cy="3562511"/>
            <a:chOff x="3281118" y="2762088"/>
            <a:chExt cx="2824092" cy="3562511"/>
          </a:xfrm>
        </p:grpSpPr>
        <p:cxnSp>
          <p:nvCxnSpPr>
            <p:cNvPr id="24" name="Straight Connector 23"/>
            <p:cNvCxnSpPr/>
            <p:nvPr/>
          </p:nvCxnSpPr>
          <p:spPr>
            <a:xfrm>
              <a:off x="6097535" y="2762088"/>
              <a:ext cx="7675" cy="3562511"/>
            </a:xfrm>
            <a:prstGeom prst="line">
              <a:avLst/>
            </a:prstGeom>
            <a:ln w="28575">
              <a:solidFill>
                <a:schemeClr val="accent6">
                  <a:lumMod val="40000"/>
                  <a:lumOff val="60000"/>
                </a:schemeClr>
              </a:solidFill>
              <a:prstDash val="dash"/>
            </a:ln>
            <a:effectLst/>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3281118" y="3983602"/>
              <a:ext cx="2683085" cy="2286000"/>
            </a:xfrm>
            <a:prstGeom prst="rect">
              <a:avLst/>
            </a:prstGeom>
            <a:noFill/>
          </p:spPr>
          <p:txBody>
            <a:bodyPr wrap="square" lIns="0" tIns="0" rIns="0" bIns="0" rtlCol="0">
              <a:noAutofit/>
            </a:bodyPr>
            <a:lstStyle/>
            <a:p>
              <a:r>
                <a:rPr lang="en-US" sz="1500" i="1" dirty="0">
                  <a:solidFill>
                    <a:schemeClr val="tx1">
                      <a:lumMod val="65000"/>
                      <a:lumOff val="35000"/>
                    </a:schemeClr>
                  </a:solidFill>
                </a:rPr>
                <a:t>Provide employees access to a qualified retirement savings plan</a:t>
              </a:r>
            </a:p>
            <a:p>
              <a:endParaRPr lang="en-US" sz="800" i="1" dirty="0">
                <a:solidFill>
                  <a:schemeClr val="tx1">
                    <a:lumMod val="65000"/>
                    <a:lumOff val="35000"/>
                  </a:schemeClr>
                </a:solidFill>
              </a:endParaRPr>
            </a:p>
            <a:p>
              <a:pPr>
                <a:buClr>
                  <a:schemeClr val="tx2"/>
                </a:buClr>
              </a:pPr>
              <a:r>
                <a:rPr lang="en-US" sz="1500" i="1" dirty="0">
                  <a:solidFill>
                    <a:schemeClr val="tx1">
                      <a:lumMod val="65000"/>
                      <a:lumOff val="35000"/>
                    </a:schemeClr>
                  </a:solidFill>
                </a:rPr>
                <a:t>Match employee savings to incentivize participation and </a:t>
              </a:r>
              <a:r>
                <a:rPr lang="en-US" sz="1500" b="1" i="1" dirty="0">
                  <a:solidFill>
                    <a:schemeClr val="tx1">
                      <a:lumMod val="65000"/>
                      <a:lumOff val="35000"/>
                    </a:schemeClr>
                  </a:solidFill>
                </a:rPr>
                <a:t>significantly enhance </a:t>
              </a:r>
              <a:r>
                <a:rPr lang="en-US" sz="1500" i="1" dirty="0">
                  <a:solidFill>
                    <a:schemeClr val="tx1">
                      <a:lumMod val="65000"/>
                      <a:lumOff val="35000"/>
                    </a:schemeClr>
                  </a:solidFill>
                </a:rPr>
                <a:t>the results</a:t>
              </a:r>
              <a:endParaRPr lang="en-US" sz="1500" dirty="0">
                <a:solidFill>
                  <a:schemeClr val="tx1">
                    <a:lumMod val="65000"/>
                    <a:lumOff val="35000"/>
                  </a:schemeClr>
                </a:solidFill>
              </a:endParaRPr>
            </a:p>
            <a:p>
              <a:pPr>
                <a:buClr>
                  <a:schemeClr val="tx2"/>
                </a:buClr>
              </a:pPr>
              <a:endParaRPr lang="en-US" sz="800" dirty="0">
                <a:solidFill>
                  <a:schemeClr val="tx1">
                    <a:lumMod val="65000"/>
                    <a:lumOff val="35000"/>
                  </a:schemeClr>
                </a:solidFill>
              </a:endParaRPr>
            </a:p>
            <a:p>
              <a:pPr>
                <a:buClr>
                  <a:schemeClr val="tx2"/>
                </a:buClr>
              </a:pPr>
              <a:r>
                <a:rPr lang="en-US" sz="1500" i="1" dirty="0">
                  <a:solidFill>
                    <a:schemeClr val="tx1">
                      <a:lumMod val="65000"/>
                      <a:lumOff val="35000"/>
                    </a:schemeClr>
                  </a:solidFill>
                </a:rPr>
                <a:t>Utilize auto-enrollment to remove friction from the best choices </a:t>
              </a:r>
            </a:p>
          </p:txBody>
        </p:sp>
      </p:grpSp>
      <p:sp>
        <p:nvSpPr>
          <p:cNvPr id="36" name="TextBox 35"/>
          <p:cNvSpPr txBox="1"/>
          <p:nvPr/>
        </p:nvSpPr>
        <p:spPr>
          <a:xfrm>
            <a:off x="6393984" y="3994466"/>
            <a:ext cx="2631060" cy="2286000"/>
          </a:xfrm>
          <a:prstGeom prst="rect">
            <a:avLst/>
          </a:prstGeom>
          <a:noFill/>
        </p:spPr>
        <p:txBody>
          <a:bodyPr wrap="square" lIns="0" tIns="0" rIns="0" bIns="0" rtlCol="0">
            <a:noAutofit/>
          </a:bodyPr>
          <a:lstStyle/>
          <a:p>
            <a:r>
              <a:rPr lang="en-US" sz="1500" i="1" dirty="0">
                <a:solidFill>
                  <a:schemeClr val="tx1">
                    <a:lumMod val="65000"/>
                    <a:lumOff val="35000"/>
                  </a:schemeClr>
                </a:solidFill>
              </a:rPr>
              <a:t>Provide employees access to a Healthcare Savings Account:</a:t>
            </a:r>
          </a:p>
          <a:p>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u="sng" dirty="0">
                <a:solidFill>
                  <a:schemeClr val="tx1">
                    <a:lumMod val="65000"/>
                    <a:lumOff val="35000"/>
                  </a:schemeClr>
                </a:solidFill>
              </a:rPr>
              <a:t>Save for tomorrow </a:t>
            </a:r>
            <a:r>
              <a:rPr lang="en-US" sz="1500" i="1" dirty="0">
                <a:solidFill>
                  <a:schemeClr val="tx1">
                    <a:lumMod val="65000"/>
                    <a:lumOff val="35000"/>
                  </a:schemeClr>
                </a:solidFill>
              </a:rPr>
              <a:t>– build a healthcare safety net</a:t>
            </a:r>
          </a:p>
          <a:p>
            <a:pPr marL="285750" indent="-285750">
              <a:buClr>
                <a:schemeClr val="tx2"/>
              </a:buClr>
              <a:buFont typeface="Arial" panose="020B0604020202020204" pitchFamily="34" charset="0"/>
              <a:buChar char="−"/>
            </a:pPr>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u="sng" dirty="0">
                <a:solidFill>
                  <a:schemeClr val="tx1">
                    <a:lumMod val="65000"/>
                    <a:lumOff val="35000"/>
                  </a:schemeClr>
                </a:solidFill>
              </a:rPr>
              <a:t>Spend for healthcare </a:t>
            </a:r>
            <a:r>
              <a:rPr lang="en-US" sz="1500" i="1" dirty="0">
                <a:solidFill>
                  <a:schemeClr val="tx1">
                    <a:lumMod val="65000"/>
                    <a:lumOff val="35000"/>
                  </a:schemeClr>
                </a:solidFill>
              </a:rPr>
              <a:t>– save ~40%* on a broad range of qualified expenses</a:t>
            </a:r>
          </a:p>
          <a:p>
            <a:pPr>
              <a:buClr>
                <a:schemeClr val="tx2"/>
              </a:buClr>
            </a:pPr>
            <a:endParaRPr lang="en-US" sz="800" i="1" dirty="0">
              <a:solidFill>
                <a:schemeClr val="tx1">
                  <a:lumMod val="65000"/>
                  <a:lumOff val="35000"/>
                </a:schemeClr>
              </a:solidFill>
            </a:endParaRPr>
          </a:p>
          <a:p>
            <a:pPr marL="285750" indent="-285750">
              <a:buClr>
                <a:schemeClr val="tx2"/>
              </a:buClr>
              <a:buFont typeface="Arial" panose="020B0604020202020204" pitchFamily="34" charset="0"/>
              <a:buChar char="−"/>
            </a:pPr>
            <a:r>
              <a:rPr lang="en-US" sz="1500" i="1" u="sng" dirty="0">
                <a:solidFill>
                  <a:schemeClr val="tx1">
                    <a:lumMod val="65000"/>
                    <a:lumOff val="35000"/>
                  </a:schemeClr>
                </a:solidFill>
              </a:rPr>
              <a:t>Invest for tomorrow </a:t>
            </a:r>
            <a:r>
              <a:rPr lang="en-US" sz="1500" i="1" dirty="0">
                <a:solidFill>
                  <a:schemeClr val="tx1">
                    <a:lumMod val="65000"/>
                    <a:lumOff val="35000"/>
                  </a:schemeClr>
                </a:solidFill>
              </a:rPr>
              <a:t>– with triple tax deferred savings</a:t>
            </a:r>
          </a:p>
          <a:p>
            <a:pPr marL="285750" indent="-285750">
              <a:buFont typeface="Arial" panose="020B0604020202020204" pitchFamily="34" charset="0"/>
              <a:buChar char="•"/>
            </a:pPr>
            <a:endParaRPr lang="en-US" sz="1500" i="1" dirty="0">
              <a:solidFill>
                <a:schemeClr val="tx1">
                  <a:lumMod val="65000"/>
                  <a:lumOff val="35000"/>
                </a:schemeClr>
              </a:solidFill>
            </a:endParaRPr>
          </a:p>
          <a:p>
            <a:pPr>
              <a:buClr>
                <a:schemeClr val="tx2"/>
              </a:buClr>
            </a:pPr>
            <a:endParaRPr lang="en-US" sz="1500" dirty="0">
              <a:solidFill>
                <a:schemeClr val="tx1">
                  <a:lumMod val="65000"/>
                  <a:lumOff val="35000"/>
                </a:schemeClr>
              </a:solidFill>
            </a:endParaRPr>
          </a:p>
        </p:txBody>
      </p:sp>
      <p:sp>
        <p:nvSpPr>
          <p:cNvPr id="37" name="Text Placeholder 9"/>
          <p:cNvSpPr txBox="1">
            <a:spLocks/>
          </p:cNvSpPr>
          <p:nvPr/>
        </p:nvSpPr>
        <p:spPr>
          <a:xfrm>
            <a:off x="93749" y="496693"/>
            <a:ext cx="7762542" cy="383019"/>
          </a:xfrm>
          <a:prstGeom prst="rect">
            <a:avLst/>
          </a:prstGeom>
        </p:spPr>
        <p:txBody>
          <a:bodyPr/>
          <a:lstStyle>
            <a:lvl1pPr marL="173736" indent="-173736" algn="l" defTabSz="914378" rtl="0" eaLnBrk="1" latinLnBrk="0" hangingPunct="1">
              <a:lnSpc>
                <a:spcPct val="90000"/>
              </a:lnSpc>
              <a:spcBef>
                <a:spcPts val="1600"/>
              </a:spcBef>
              <a:spcAft>
                <a:spcPts val="200"/>
              </a:spcAft>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338328" indent="-173736" algn="l" defTabSz="914378" rtl="0" eaLnBrk="1" latinLnBrk="0" hangingPunct="1">
              <a:lnSpc>
                <a:spcPct val="90000"/>
              </a:lnSpc>
              <a:spcBef>
                <a:spcPts val="200"/>
              </a:spcBef>
              <a:spcAft>
                <a:spcPts val="200"/>
              </a:spcAft>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3pPr>
            <a:lvl4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6pPr>
            <a:lvl7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7pPr>
            <a:lvl8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8pPr>
            <a:lvl9pPr marL="512064" indent="-173736" algn="l" defTabSz="914378" rtl="0" eaLnBrk="1" latinLnBrk="0" hangingPunct="1">
              <a:lnSpc>
                <a:spcPct val="90000"/>
              </a:lnSpc>
              <a:spcBef>
                <a:spcPts val="200"/>
              </a:spcBef>
              <a:spcAft>
                <a:spcPts val="200"/>
              </a:spcAft>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800" i="1" dirty="0"/>
              <a:t>In conclusion</a:t>
            </a:r>
          </a:p>
        </p:txBody>
      </p:sp>
      <p:sp>
        <p:nvSpPr>
          <p:cNvPr id="41" name="Rectangle 40"/>
          <p:cNvSpPr/>
          <p:nvPr/>
        </p:nvSpPr>
        <p:spPr>
          <a:xfrm>
            <a:off x="6896100" y="6565900"/>
            <a:ext cx="1772983" cy="278892"/>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Tree>
    <p:extLst>
      <p:ext uri="{BB962C8B-B14F-4D97-AF65-F5344CB8AC3E}">
        <p14:creationId xmlns:p14="http://schemas.microsoft.com/office/powerpoint/2010/main" val="25931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6C17-6D87-B949-9EAB-5945AE188B6C}"/>
              </a:ext>
            </a:extLst>
          </p:cNvPr>
          <p:cNvSpPr>
            <a:spLocks noGrp="1"/>
          </p:cNvSpPr>
          <p:nvPr>
            <p:ph type="ctrTitle"/>
          </p:nvPr>
        </p:nvSpPr>
        <p:spPr/>
        <p:txBody>
          <a:bodyPr/>
          <a:lstStyle/>
          <a:p>
            <a:r>
              <a:rPr lang="en-US" dirty="0"/>
              <a:t>The Impact of Financial Stress</a:t>
            </a:r>
          </a:p>
        </p:txBody>
      </p:sp>
    </p:spTree>
    <p:extLst>
      <p:ext uri="{BB962C8B-B14F-4D97-AF65-F5344CB8AC3E}">
        <p14:creationId xmlns:p14="http://schemas.microsoft.com/office/powerpoint/2010/main" val="261914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DAEA-9B3A-014D-A4CD-02AA53C900E8}"/>
              </a:ext>
            </a:extLst>
          </p:cNvPr>
          <p:cNvSpPr>
            <a:spLocks noGrp="1"/>
          </p:cNvSpPr>
          <p:nvPr>
            <p:ph type="title"/>
          </p:nvPr>
        </p:nvSpPr>
        <p:spPr/>
        <p:txBody>
          <a:bodyPr/>
          <a:lstStyle/>
          <a:p>
            <a:r>
              <a:rPr lang="en-US" dirty="0"/>
              <a:t>The Impact of Employee Financial Stress</a:t>
            </a:r>
          </a:p>
        </p:txBody>
      </p:sp>
      <p:sp>
        <p:nvSpPr>
          <p:cNvPr id="6" name="Rectangle 5">
            <a:extLst>
              <a:ext uri="{FF2B5EF4-FFF2-40B4-BE49-F238E27FC236}">
                <a16:creationId xmlns:a16="http://schemas.microsoft.com/office/drawing/2014/main" id="{BA113A47-50CC-BC4A-A546-99EF64AE58B8}"/>
              </a:ext>
            </a:extLst>
          </p:cNvPr>
          <p:cNvSpPr/>
          <p:nvPr/>
        </p:nvSpPr>
        <p:spPr>
          <a:xfrm>
            <a:off x="2536723" y="2654703"/>
            <a:ext cx="3215148" cy="781665"/>
          </a:xfrm>
          <a:prstGeom prst="rect">
            <a:avLst/>
          </a:prstGeom>
          <a:solidFill>
            <a:srgbClr val="ED913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006096"/>
              </a:solidFill>
            </a:endParaRPr>
          </a:p>
        </p:txBody>
      </p:sp>
      <p:sp>
        <p:nvSpPr>
          <p:cNvPr id="7" name="Rectangle 6">
            <a:extLst>
              <a:ext uri="{FF2B5EF4-FFF2-40B4-BE49-F238E27FC236}">
                <a16:creationId xmlns:a16="http://schemas.microsoft.com/office/drawing/2014/main" id="{D01FFB48-9333-2741-9744-D214702D9E0F}"/>
              </a:ext>
            </a:extLst>
          </p:cNvPr>
          <p:cNvSpPr/>
          <p:nvPr/>
        </p:nvSpPr>
        <p:spPr>
          <a:xfrm>
            <a:off x="117987" y="958646"/>
            <a:ext cx="8908025" cy="107663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400" b="1" dirty="0">
              <a:solidFill>
                <a:schemeClr val="bg1"/>
              </a:solidFill>
            </a:endParaRPr>
          </a:p>
        </p:txBody>
      </p:sp>
      <p:sp>
        <p:nvSpPr>
          <p:cNvPr id="8" name="Text Placeholder 9">
            <a:extLst>
              <a:ext uri="{FF2B5EF4-FFF2-40B4-BE49-F238E27FC236}">
                <a16:creationId xmlns:a16="http://schemas.microsoft.com/office/drawing/2014/main" id="{31EB677E-C695-3348-BEBB-D39B91DC8760}"/>
              </a:ext>
            </a:extLst>
          </p:cNvPr>
          <p:cNvSpPr>
            <a:spLocks noGrp="1"/>
          </p:cNvSpPr>
          <p:nvPr>
            <p:ph type="body" sz="quarter" idx="13"/>
          </p:nvPr>
        </p:nvSpPr>
        <p:spPr>
          <a:xfrm>
            <a:off x="132429" y="6420137"/>
            <a:ext cx="8879142" cy="178462"/>
          </a:xfrm>
        </p:spPr>
        <p:txBody>
          <a:bodyPr/>
          <a:lstStyle/>
          <a:p>
            <a:r>
              <a:rPr lang="en-US" dirty="0"/>
              <a:t>Source: The Employer’s Guide to Financial Wellness — 2019, Salary Finance, 2019</a:t>
            </a:r>
          </a:p>
          <a:p>
            <a:r>
              <a:rPr lang="en-US" dirty="0"/>
              <a:t>Source: Employee Financial Stress, PwC, 2019</a:t>
            </a:r>
          </a:p>
          <a:p>
            <a:endParaRPr lang="en-US" i="0" dirty="0"/>
          </a:p>
        </p:txBody>
      </p:sp>
      <p:sp>
        <p:nvSpPr>
          <p:cNvPr id="9" name="Rectangle 8">
            <a:extLst>
              <a:ext uri="{FF2B5EF4-FFF2-40B4-BE49-F238E27FC236}">
                <a16:creationId xmlns:a16="http://schemas.microsoft.com/office/drawing/2014/main" id="{1B22795C-BA14-CB4D-82E6-212FF37956D6}"/>
              </a:ext>
            </a:extLst>
          </p:cNvPr>
          <p:cNvSpPr/>
          <p:nvPr/>
        </p:nvSpPr>
        <p:spPr>
          <a:xfrm>
            <a:off x="211342" y="1091171"/>
            <a:ext cx="8932658" cy="1017850"/>
          </a:xfrm>
          <a:prstGeom prst="rect">
            <a:avLst/>
          </a:prstGeom>
          <a:noFill/>
          <a:ln w="28575">
            <a:noFill/>
            <a:prstDash val="dash"/>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lstStyle/>
          <a:p>
            <a:r>
              <a:rPr lang="en-US" sz="1650" b="1" dirty="0">
                <a:solidFill>
                  <a:srgbClr val="ED9131"/>
                </a:solidFill>
                <a:cs typeface="Calibri" panose="020F0502020204030204" pitchFamily="34" charset="0"/>
              </a:rPr>
              <a:t>$500bn COST TO AMERICAN BUSINESSES OF FINANCIALLY STRESSED EMPLOYEES</a:t>
            </a:r>
          </a:p>
          <a:p>
            <a:pPr algn="ctr"/>
            <a:r>
              <a:rPr lang="en-US" sz="1600" dirty="0">
                <a:solidFill>
                  <a:schemeClr val="tx1">
                    <a:lumMod val="65000"/>
                    <a:lumOff val="35000"/>
                  </a:schemeClr>
                </a:solidFill>
                <a:cs typeface="Calibri" panose="020F0502020204030204" pitchFamily="34" charset="0"/>
              </a:rPr>
              <a:t>The problem is getting worse: </a:t>
            </a:r>
            <a:r>
              <a:rPr lang="en-US" sz="1600" b="1" dirty="0">
                <a:solidFill>
                  <a:schemeClr val="tx1">
                    <a:lumMod val="65000"/>
                    <a:lumOff val="35000"/>
                  </a:schemeClr>
                </a:solidFill>
                <a:cs typeface="Calibri" panose="020F0502020204030204" pitchFamily="34" charset="0"/>
              </a:rPr>
              <a:t>34% </a:t>
            </a:r>
            <a:r>
              <a:rPr lang="en-US" sz="1600" dirty="0">
                <a:solidFill>
                  <a:schemeClr val="tx1">
                    <a:lumMod val="65000"/>
                    <a:lumOff val="35000"/>
                  </a:schemeClr>
                </a:solidFill>
                <a:cs typeface="Calibri" panose="020F0502020204030204" pitchFamily="34" charset="0"/>
              </a:rPr>
              <a:t>of workers believe their financial concerns </a:t>
            </a:r>
            <a:br>
              <a:rPr lang="en-US" sz="1600" dirty="0">
                <a:solidFill>
                  <a:schemeClr val="tx1">
                    <a:lumMod val="65000"/>
                    <a:lumOff val="35000"/>
                  </a:schemeClr>
                </a:solidFill>
                <a:cs typeface="Calibri" panose="020F0502020204030204" pitchFamily="34" charset="0"/>
              </a:rPr>
            </a:br>
            <a:r>
              <a:rPr lang="en-US" sz="1600" dirty="0">
                <a:solidFill>
                  <a:schemeClr val="tx1">
                    <a:lumMod val="65000"/>
                    <a:lumOff val="35000"/>
                  </a:schemeClr>
                </a:solidFill>
                <a:cs typeface="Calibri" panose="020F0502020204030204" pitchFamily="34" charset="0"/>
              </a:rPr>
              <a:t>negatively impact their life, up from </a:t>
            </a:r>
            <a:r>
              <a:rPr lang="en-US" sz="1600" b="1" dirty="0">
                <a:solidFill>
                  <a:schemeClr val="tx1">
                    <a:lumMod val="65000"/>
                    <a:lumOff val="35000"/>
                  </a:schemeClr>
                </a:solidFill>
                <a:cs typeface="Calibri" panose="020F0502020204030204" pitchFamily="34" charset="0"/>
              </a:rPr>
              <a:t>21% </a:t>
            </a:r>
            <a:r>
              <a:rPr lang="en-US" sz="1600" dirty="0">
                <a:solidFill>
                  <a:schemeClr val="tx1">
                    <a:lumMod val="65000"/>
                    <a:lumOff val="35000"/>
                  </a:schemeClr>
                </a:solidFill>
                <a:cs typeface="Calibri" panose="020F0502020204030204" pitchFamily="34" charset="0"/>
              </a:rPr>
              <a:t>2 years ago</a:t>
            </a:r>
          </a:p>
          <a:p>
            <a:endParaRPr lang="en-US" sz="1600" b="1" dirty="0">
              <a:solidFill>
                <a:srgbClr val="F58025"/>
              </a:solidFill>
              <a:cs typeface="Calibri" panose="020F0502020204030204" pitchFamily="34" charset="0"/>
            </a:endParaRPr>
          </a:p>
        </p:txBody>
      </p:sp>
      <p:sp>
        <p:nvSpPr>
          <p:cNvPr id="10" name="TextBox 9">
            <a:extLst>
              <a:ext uri="{FF2B5EF4-FFF2-40B4-BE49-F238E27FC236}">
                <a16:creationId xmlns:a16="http://schemas.microsoft.com/office/drawing/2014/main" id="{9B817A7F-E066-A442-86F4-0E94108F20EE}"/>
              </a:ext>
            </a:extLst>
          </p:cNvPr>
          <p:cNvSpPr txBox="1"/>
          <p:nvPr/>
        </p:nvSpPr>
        <p:spPr>
          <a:xfrm>
            <a:off x="228600" y="2728445"/>
            <a:ext cx="2072147" cy="604684"/>
          </a:xfrm>
          <a:prstGeom prst="rect">
            <a:avLst/>
          </a:prstGeom>
          <a:noFill/>
        </p:spPr>
        <p:txBody>
          <a:bodyPr wrap="square" lIns="0" tIns="0" rIns="0" bIns="0" rtlCol="0">
            <a:noAutofit/>
          </a:bodyPr>
          <a:lstStyle/>
          <a:p>
            <a:pPr algn="r"/>
            <a:r>
              <a:rPr lang="en-US" sz="1400" dirty="0">
                <a:solidFill>
                  <a:schemeClr val="tx1">
                    <a:lumMod val="65000"/>
                    <a:lumOff val="35000"/>
                  </a:schemeClr>
                </a:solidFill>
              </a:rPr>
              <a:t>Spend more than </a:t>
            </a:r>
            <a:br>
              <a:rPr lang="en-US" sz="1400" dirty="0">
                <a:solidFill>
                  <a:schemeClr val="tx1">
                    <a:lumMod val="65000"/>
                    <a:lumOff val="35000"/>
                  </a:schemeClr>
                </a:solidFill>
              </a:rPr>
            </a:br>
            <a:r>
              <a:rPr lang="en-US" sz="1400" dirty="0">
                <a:solidFill>
                  <a:schemeClr val="tx1">
                    <a:lumMod val="65000"/>
                    <a:lumOff val="35000"/>
                  </a:schemeClr>
                </a:solidFill>
              </a:rPr>
              <a:t>150 </a:t>
            </a:r>
            <a:r>
              <a:rPr lang="en-US" sz="1400" dirty="0" err="1">
                <a:solidFill>
                  <a:schemeClr val="tx1">
                    <a:lumMod val="65000"/>
                    <a:lumOff val="35000"/>
                  </a:schemeClr>
                </a:solidFill>
              </a:rPr>
              <a:t>hrs</a:t>
            </a:r>
            <a:r>
              <a:rPr lang="en-US" sz="1400" dirty="0">
                <a:solidFill>
                  <a:schemeClr val="tx1">
                    <a:lumMod val="65000"/>
                    <a:lumOff val="35000"/>
                  </a:schemeClr>
                </a:solidFill>
              </a:rPr>
              <a:t>/</a:t>
            </a:r>
            <a:r>
              <a:rPr lang="en-US" sz="1400" dirty="0" err="1">
                <a:solidFill>
                  <a:schemeClr val="tx1">
                    <a:lumMod val="65000"/>
                    <a:lumOff val="35000"/>
                  </a:schemeClr>
                </a:solidFill>
              </a:rPr>
              <a:t>yr</a:t>
            </a:r>
            <a:r>
              <a:rPr lang="en-US" sz="1400" dirty="0">
                <a:solidFill>
                  <a:schemeClr val="tx1">
                    <a:lumMod val="65000"/>
                    <a:lumOff val="35000"/>
                  </a:schemeClr>
                </a:solidFill>
              </a:rPr>
              <a:t> at work thinking about financial stressors</a:t>
            </a:r>
          </a:p>
        </p:txBody>
      </p:sp>
      <p:sp>
        <p:nvSpPr>
          <p:cNvPr id="11" name="TextBox 10">
            <a:extLst>
              <a:ext uri="{FF2B5EF4-FFF2-40B4-BE49-F238E27FC236}">
                <a16:creationId xmlns:a16="http://schemas.microsoft.com/office/drawing/2014/main" id="{FD4F1CA7-E464-1B4A-B84F-2339EEC12306}"/>
              </a:ext>
            </a:extLst>
          </p:cNvPr>
          <p:cNvSpPr txBox="1"/>
          <p:nvPr/>
        </p:nvSpPr>
        <p:spPr>
          <a:xfrm>
            <a:off x="324463" y="3805079"/>
            <a:ext cx="1976284" cy="604684"/>
          </a:xfrm>
          <a:prstGeom prst="rect">
            <a:avLst/>
          </a:prstGeom>
          <a:noFill/>
        </p:spPr>
        <p:txBody>
          <a:bodyPr wrap="square" lIns="0" tIns="0" rIns="0" bIns="0" rtlCol="0">
            <a:noAutofit/>
          </a:bodyPr>
          <a:lstStyle/>
          <a:p>
            <a:pPr algn="r"/>
            <a:r>
              <a:rPr lang="en-US" sz="1400" dirty="0">
                <a:solidFill>
                  <a:schemeClr val="tx1">
                    <a:lumMod val="65000"/>
                    <a:lumOff val="35000"/>
                  </a:schemeClr>
                </a:solidFill>
              </a:rPr>
              <a:t>Say finances are </a:t>
            </a:r>
            <a:br>
              <a:rPr lang="en-US" sz="1400" dirty="0">
                <a:solidFill>
                  <a:schemeClr val="tx1">
                    <a:lumMod val="65000"/>
                    <a:lumOff val="35000"/>
                  </a:schemeClr>
                </a:solidFill>
              </a:rPr>
            </a:br>
            <a:r>
              <a:rPr lang="en-US" sz="1400" dirty="0">
                <a:solidFill>
                  <a:schemeClr val="tx1">
                    <a:lumMod val="65000"/>
                    <a:lumOff val="35000"/>
                  </a:schemeClr>
                </a:solidFill>
              </a:rPr>
              <a:t>a distraction</a:t>
            </a:r>
          </a:p>
        </p:txBody>
      </p:sp>
      <p:sp>
        <p:nvSpPr>
          <p:cNvPr id="12" name="TextBox 11">
            <a:extLst>
              <a:ext uri="{FF2B5EF4-FFF2-40B4-BE49-F238E27FC236}">
                <a16:creationId xmlns:a16="http://schemas.microsoft.com/office/drawing/2014/main" id="{C333F420-2BAA-304E-9F4E-11CD016D94EF}"/>
              </a:ext>
            </a:extLst>
          </p:cNvPr>
          <p:cNvSpPr txBox="1"/>
          <p:nvPr/>
        </p:nvSpPr>
        <p:spPr>
          <a:xfrm>
            <a:off x="324463" y="4724396"/>
            <a:ext cx="1976284" cy="604684"/>
          </a:xfrm>
          <a:prstGeom prst="rect">
            <a:avLst/>
          </a:prstGeom>
          <a:noFill/>
        </p:spPr>
        <p:txBody>
          <a:bodyPr wrap="square" lIns="0" tIns="0" rIns="0" bIns="0" rtlCol="0">
            <a:noAutofit/>
          </a:bodyPr>
          <a:lstStyle/>
          <a:p>
            <a:pPr algn="r"/>
            <a:r>
              <a:rPr lang="en-US" sz="1400" dirty="0">
                <a:solidFill>
                  <a:schemeClr val="tx1">
                    <a:lumMod val="65000"/>
                    <a:lumOff val="35000"/>
                  </a:schemeClr>
                </a:solidFill>
              </a:rPr>
              <a:t>Admit their productivity has been impacted</a:t>
            </a:r>
          </a:p>
        </p:txBody>
      </p:sp>
      <p:sp>
        <p:nvSpPr>
          <p:cNvPr id="13" name="TextBox 12">
            <a:extLst>
              <a:ext uri="{FF2B5EF4-FFF2-40B4-BE49-F238E27FC236}">
                <a16:creationId xmlns:a16="http://schemas.microsoft.com/office/drawing/2014/main" id="{863719F0-65D5-EC46-9568-9135CEF9109E}"/>
              </a:ext>
            </a:extLst>
          </p:cNvPr>
          <p:cNvSpPr txBox="1"/>
          <p:nvPr/>
        </p:nvSpPr>
        <p:spPr>
          <a:xfrm>
            <a:off x="294967" y="5759241"/>
            <a:ext cx="1976284" cy="314013"/>
          </a:xfrm>
          <a:prstGeom prst="rect">
            <a:avLst/>
          </a:prstGeom>
          <a:noFill/>
        </p:spPr>
        <p:txBody>
          <a:bodyPr wrap="square" lIns="0" tIns="0" rIns="0" bIns="0" rtlCol="0">
            <a:noAutofit/>
          </a:bodyPr>
          <a:lstStyle/>
          <a:p>
            <a:pPr algn="r"/>
            <a:r>
              <a:rPr lang="en-US" sz="1400" dirty="0">
                <a:solidFill>
                  <a:schemeClr val="tx1">
                    <a:lumMod val="65000"/>
                    <a:lumOff val="35000"/>
                  </a:schemeClr>
                </a:solidFill>
              </a:rPr>
              <a:t>Miss work occasionally </a:t>
            </a:r>
          </a:p>
        </p:txBody>
      </p:sp>
      <p:sp>
        <p:nvSpPr>
          <p:cNvPr id="14" name="Rectangle 13">
            <a:extLst>
              <a:ext uri="{FF2B5EF4-FFF2-40B4-BE49-F238E27FC236}">
                <a16:creationId xmlns:a16="http://schemas.microsoft.com/office/drawing/2014/main" id="{F1B2C547-31C5-834F-90F1-1AFAA5FD1766}"/>
              </a:ext>
            </a:extLst>
          </p:cNvPr>
          <p:cNvSpPr/>
          <p:nvPr/>
        </p:nvSpPr>
        <p:spPr>
          <a:xfrm>
            <a:off x="2536721" y="2799559"/>
            <a:ext cx="2625214" cy="63680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FBB040"/>
              </a:solidFill>
            </a:endParaRPr>
          </a:p>
        </p:txBody>
      </p:sp>
      <p:sp>
        <p:nvSpPr>
          <p:cNvPr id="15" name="Rectangle 14">
            <a:extLst>
              <a:ext uri="{FF2B5EF4-FFF2-40B4-BE49-F238E27FC236}">
                <a16:creationId xmlns:a16="http://schemas.microsoft.com/office/drawing/2014/main" id="{6D7F1B71-3395-164E-A9B1-A492437C4219}"/>
              </a:ext>
            </a:extLst>
          </p:cNvPr>
          <p:cNvSpPr/>
          <p:nvPr/>
        </p:nvSpPr>
        <p:spPr>
          <a:xfrm>
            <a:off x="2536721" y="3723794"/>
            <a:ext cx="2521245" cy="63680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006096"/>
              </a:solidFill>
            </a:endParaRPr>
          </a:p>
        </p:txBody>
      </p:sp>
      <p:sp>
        <p:nvSpPr>
          <p:cNvPr id="16" name="Rectangle 15">
            <a:extLst>
              <a:ext uri="{FF2B5EF4-FFF2-40B4-BE49-F238E27FC236}">
                <a16:creationId xmlns:a16="http://schemas.microsoft.com/office/drawing/2014/main" id="{61D601B8-BED5-AC46-AD84-98597B3A3143}"/>
              </a:ext>
            </a:extLst>
          </p:cNvPr>
          <p:cNvSpPr/>
          <p:nvPr/>
        </p:nvSpPr>
        <p:spPr>
          <a:xfrm>
            <a:off x="2536722" y="4648029"/>
            <a:ext cx="1403580" cy="63680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006096"/>
              </a:solidFill>
            </a:endParaRPr>
          </a:p>
        </p:txBody>
      </p:sp>
      <p:sp>
        <p:nvSpPr>
          <p:cNvPr id="17" name="Rectangle 16">
            <a:extLst>
              <a:ext uri="{FF2B5EF4-FFF2-40B4-BE49-F238E27FC236}">
                <a16:creationId xmlns:a16="http://schemas.microsoft.com/office/drawing/2014/main" id="{1A94AC36-1FF7-0B48-BFFC-7A0E4D0CAC57}"/>
              </a:ext>
            </a:extLst>
          </p:cNvPr>
          <p:cNvSpPr/>
          <p:nvPr/>
        </p:nvSpPr>
        <p:spPr>
          <a:xfrm>
            <a:off x="2536723" y="5572263"/>
            <a:ext cx="532840" cy="6368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006096"/>
              </a:solidFill>
            </a:endParaRPr>
          </a:p>
        </p:txBody>
      </p:sp>
      <p:sp>
        <p:nvSpPr>
          <p:cNvPr id="18" name="TextBox 17">
            <a:extLst>
              <a:ext uri="{FF2B5EF4-FFF2-40B4-BE49-F238E27FC236}">
                <a16:creationId xmlns:a16="http://schemas.microsoft.com/office/drawing/2014/main" id="{793B8449-B340-434D-858E-6D7ED74D64E9}"/>
              </a:ext>
            </a:extLst>
          </p:cNvPr>
          <p:cNvSpPr txBox="1"/>
          <p:nvPr/>
        </p:nvSpPr>
        <p:spPr>
          <a:xfrm>
            <a:off x="2648678" y="3008658"/>
            <a:ext cx="1309872" cy="228111"/>
          </a:xfrm>
          <a:prstGeom prst="rect">
            <a:avLst/>
          </a:prstGeom>
          <a:noFill/>
        </p:spPr>
        <p:txBody>
          <a:bodyPr wrap="square" lIns="0" tIns="0" rIns="0" bIns="0" rtlCol="0" anchor="ctr">
            <a:noAutofit/>
          </a:bodyPr>
          <a:lstStyle/>
          <a:p>
            <a:pPr algn="ctr"/>
            <a:r>
              <a:rPr lang="en-US" sz="1400" dirty="0">
                <a:solidFill>
                  <a:schemeClr val="bg1"/>
                </a:solidFill>
              </a:rPr>
              <a:t>All U.S. adults</a:t>
            </a:r>
          </a:p>
        </p:txBody>
      </p:sp>
      <p:sp>
        <p:nvSpPr>
          <p:cNvPr id="19" name="TextBox 18">
            <a:extLst>
              <a:ext uri="{FF2B5EF4-FFF2-40B4-BE49-F238E27FC236}">
                <a16:creationId xmlns:a16="http://schemas.microsoft.com/office/drawing/2014/main" id="{3245ED14-7682-F54F-94DB-EC159DC93EA1}"/>
              </a:ext>
            </a:extLst>
          </p:cNvPr>
          <p:cNvSpPr txBox="1"/>
          <p:nvPr/>
        </p:nvSpPr>
        <p:spPr>
          <a:xfrm>
            <a:off x="5804878" y="2506980"/>
            <a:ext cx="1893779" cy="1047374"/>
          </a:xfrm>
          <a:prstGeom prst="rect">
            <a:avLst/>
          </a:prstGeom>
          <a:noFill/>
        </p:spPr>
        <p:txBody>
          <a:bodyPr wrap="square" lIns="0" tIns="0" rIns="0" bIns="0" rtlCol="0" anchor="ctr">
            <a:noAutofit/>
          </a:bodyPr>
          <a:lstStyle/>
          <a:p>
            <a:pPr algn="ctr"/>
            <a:r>
              <a:rPr lang="en-US" sz="1400" dirty="0">
                <a:solidFill>
                  <a:srgbClr val="ED9131"/>
                </a:solidFill>
              </a:rPr>
              <a:t>Millennial and Gen Z adults</a:t>
            </a:r>
          </a:p>
        </p:txBody>
      </p:sp>
      <p:sp>
        <p:nvSpPr>
          <p:cNvPr id="20" name="TextBox 19">
            <a:extLst>
              <a:ext uri="{FF2B5EF4-FFF2-40B4-BE49-F238E27FC236}">
                <a16:creationId xmlns:a16="http://schemas.microsoft.com/office/drawing/2014/main" id="{853B96EB-22C7-D241-AEC5-205A1B1F8408}"/>
              </a:ext>
            </a:extLst>
          </p:cNvPr>
          <p:cNvSpPr txBox="1"/>
          <p:nvPr/>
        </p:nvSpPr>
        <p:spPr>
          <a:xfrm>
            <a:off x="4246464" y="2983844"/>
            <a:ext cx="885975" cy="467277"/>
          </a:xfrm>
          <a:prstGeom prst="rect">
            <a:avLst/>
          </a:prstGeom>
          <a:noFill/>
        </p:spPr>
        <p:txBody>
          <a:bodyPr wrap="square" lIns="0" tIns="0" rIns="0" bIns="0" rtlCol="0" anchor="ctr">
            <a:noAutofit/>
          </a:bodyPr>
          <a:lstStyle/>
          <a:p>
            <a:pPr algn="ctr"/>
            <a:r>
              <a:rPr lang="en-US" sz="2000" b="1" dirty="0">
                <a:solidFill>
                  <a:schemeClr val="bg1"/>
                </a:solidFill>
              </a:rPr>
              <a:t>49%</a:t>
            </a:r>
          </a:p>
          <a:p>
            <a:pPr algn="ctr"/>
            <a:endParaRPr lang="en-US" sz="1400" b="1" dirty="0">
              <a:solidFill>
                <a:schemeClr val="bg1"/>
              </a:solidFill>
            </a:endParaRPr>
          </a:p>
        </p:txBody>
      </p:sp>
      <p:sp>
        <p:nvSpPr>
          <p:cNvPr id="21" name="TextBox 20">
            <a:extLst>
              <a:ext uri="{FF2B5EF4-FFF2-40B4-BE49-F238E27FC236}">
                <a16:creationId xmlns:a16="http://schemas.microsoft.com/office/drawing/2014/main" id="{D199BFAC-709E-E64E-A686-D1CBD88232AF}"/>
              </a:ext>
            </a:extLst>
          </p:cNvPr>
          <p:cNvSpPr txBox="1"/>
          <p:nvPr/>
        </p:nvSpPr>
        <p:spPr>
          <a:xfrm>
            <a:off x="5029200" y="2983844"/>
            <a:ext cx="885975" cy="467277"/>
          </a:xfrm>
          <a:prstGeom prst="rect">
            <a:avLst/>
          </a:prstGeom>
          <a:noFill/>
        </p:spPr>
        <p:txBody>
          <a:bodyPr wrap="square" lIns="0" tIns="0" rIns="0" bIns="0" rtlCol="0" anchor="ctr">
            <a:noAutofit/>
          </a:bodyPr>
          <a:lstStyle/>
          <a:p>
            <a:pPr algn="ctr"/>
            <a:r>
              <a:rPr lang="en-US" sz="2000" b="1" dirty="0">
                <a:solidFill>
                  <a:schemeClr val="bg1"/>
                </a:solidFill>
              </a:rPr>
              <a:t>60%</a:t>
            </a:r>
          </a:p>
          <a:p>
            <a:pPr algn="ctr"/>
            <a:endParaRPr lang="en-US" sz="1400" b="1" dirty="0">
              <a:solidFill>
                <a:schemeClr val="bg1"/>
              </a:solidFill>
            </a:endParaRPr>
          </a:p>
        </p:txBody>
      </p:sp>
      <p:sp>
        <p:nvSpPr>
          <p:cNvPr id="22" name="TextBox 21">
            <a:extLst>
              <a:ext uri="{FF2B5EF4-FFF2-40B4-BE49-F238E27FC236}">
                <a16:creationId xmlns:a16="http://schemas.microsoft.com/office/drawing/2014/main" id="{213E0029-22A5-8E4A-AD76-7A03E4BDA334}"/>
              </a:ext>
            </a:extLst>
          </p:cNvPr>
          <p:cNvSpPr txBox="1"/>
          <p:nvPr/>
        </p:nvSpPr>
        <p:spPr>
          <a:xfrm>
            <a:off x="4246464" y="3900948"/>
            <a:ext cx="885975" cy="467277"/>
          </a:xfrm>
          <a:prstGeom prst="rect">
            <a:avLst/>
          </a:prstGeom>
          <a:noFill/>
        </p:spPr>
        <p:txBody>
          <a:bodyPr wrap="square" lIns="0" tIns="0" rIns="0" bIns="0" rtlCol="0" anchor="ctr">
            <a:noAutofit/>
          </a:bodyPr>
          <a:lstStyle/>
          <a:p>
            <a:pPr algn="ctr"/>
            <a:r>
              <a:rPr lang="en-US" sz="2000" b="1" dirty="0">
                <a:solidFill>
                  <a:schemeClr val="bg1"/>
                </a:solidFill>
              </a:rPr>
              <a:t>47%</a:t>
            </a:r>
          </a:p>
          <a:p>
            <a:pPr algn="ctr"/>
            <a:endParaRPr lang="en-US" sz="1400" b="1" dirty="0">
              <a:solidFill>
                <a:schemeClr val="bg1"/>
              </a:solidFill>
            </a:endParaRPr>
          </a:p>
        </p:txBody>
      </p:sp>
      <p:sp>
        <p:nvSpPr>
          <p:cNvPr id="23" name="TextBox 22">
            <a:extLst>
              <a:ext uri="{FF2B5EF4-FFF2-40B4-BE49-F238E27FC236}">
                <a16:creationId xmlns:a16="http://schemas.microsoft.com/office/drawing/2014/main" id="{3AD04028-A546-4C4A-9428-00FE7F4E3ED3}"/>
              </a:ext>
            </a:extLst>
          </p:cNvPr>
          <p:cNvSpPr txBox="1"/>
          <p:nvPr/>
        </p:nvSpPr>
        <p:spPr>
          <a:xfrm>
            <a:off x="3140335" y="4827636"/>
            <a:ext cx="885975" cy="467277"/>
          </a:xfrm>
          <a:prstGeom prst="rect">
            <a:avLst/>
          </a:prstGeom>
          <a:noFill/>
        </p:spPr>
        <p:txBody>
          <a:bodyPr wrap="square" lIns="0" tIns="0" rIns="0" bIns="0" rtlCol="0" anchor="ctr">
            <a:noAutofit/>
          </a:bodyPr>
          <a:lstStyle/>
          <a:p>
            <a:pPr algn="ctr"/>
            <a:r>
              <a:rPr lang="en-US" sz="2000" b="1" dirty="0">
                <a:solidFill>
                  <a:schemeClr val="bg1"/>
                </a:solidFill>
              </a:rPr>
              <a:t>26%</a:t>
            </a:r>
          </a:p>
          <a:p>
            <a:pPr algn="ctr"/>
            <a:endParaRPr lang="en-US" sz="1400" b="1" dirty="0">
              <a:solidFill>
                <a:schemeClr val="bg1"/>
              </a:solidFill>
            </a:endParaRPr>
          </a:p>
        </p:txBody>
      </p:sp>
      <p:sp>
        <p:nvSpPr>
          <p:cNvPr id="24" name="TextBox 23">
            <a:extLst>
              <a:ext uri="{FF2B5EF4-FFF2-40B4-BE49-F238E27FC236}">
                <a16:creationId xmlns:a16="http://schemas.microsoft.com/office/drawing/2014/main" id="{ECC09B88-6C6B-8F4E-8B1E-BD04D9E48281}"/>
              </a:ext>
            </a:extLst>
          </p:cNvPr>
          <p:cNvSpPr txBox="1"/>
          <p:nvPr/>
        </p:nvSpPr>
        <p:spPr>
          <a:xfrm>
            <a:off x="2358670" y="5773992"/>
            <a:ext cx="885975" cy="467277"/>
          </a:xfrm>
          <a:prstGeom prst="rect">
            <a:avLst/>
          </a:prstGeom>
          <a:noFill/>
        </p:spPr>
        <p:txBody>
          <a:bodyPr wrap="square" lIns="0" tIns="0" rIns="0" bIns="0" rtlCol="0" anchor="ctr">
            <a:noAutofit/>
          </a:bodyPr>
          <a:lstStyle/>
          <a:p>
            <a:pPr algn="ctr"/>
            <a:r>
              <a:rPr lang="en-US" sz="1950" b="1" dirty="0">
                <a:solidFill>
                  <a:schemeClr val="bg1"/>
                </a:solidFill>
              </a:rPr>
              <a:t>10%</a:t>
            </a:r>
          </a:p>
          <a:p>
            <a:pPr algn="ctr"/>
            <a:endParaRPr lang="en-US" sz="1400" b="1" dirty="0">
              <a:solidFill>
                <a:schemeClr val="bg1"/>
              </a:solidFill>
            </a:endParaRPr>
          </a:p>
        </p:txBody>
      </p:sp>
      <p:sp>
        <p:nvSpPr>
          <p:cNvPr id="29" name="TextBox 28">
            <a:extLst>
              <a:ext uri="{FF2B5EF4-FFF2-40B4-BE49-F238E27FC236}">
                <a16:creationId xmlns:a16="http://schemas.microsoft.com/office/drawing/2014/main" id="{20CF2459-7CE9-9044-88B3-96A33ECDBDD4}"/>
              </a:ext>
            </a:extLst>
          </p:cNvPr>
          <p:cNvSpPr txBox="1"/>
          <p:nvPr/>
        </p:nvSpPr>
        <p:spPr>
          <a:xfrm>
            <a:off x="132735" y="2212256"/>
            <a:ext cx="8849033" cy="280219"/>
          </a:xfrm>
          <a:prstGeom prst="rect">
            <a:avLst/>
          </a:prstGeom>
          <a:noFill/>
        </p:spPr>
        <p:txBody>
          <a:bodyPr wrap="square" lIns="0" tIns="0" rIns="0" bIns="0" rtlCol="0">
            <a:noAutofit/>
          </a:bodyPr>
          <a:lstStyle/>
          <a:p>
            <a:pPr algn="ctr"/>
            <a:r>
              <a:rPr lang="en-US" sz="1600" b="1" dirty="0">
                <a:solidFill>
                  <a:srgbClr val="006096"/>
                </a:solidFill>
              </a:rPr>
              <a:t>FINANCIAL CONCERNS FOLLOW EMPLOYEES TO WORK</a:t>
            </a:r>
          </a:p>
        </p:txBody>
      </p:sp>
    </p:spTree>
    <p:extLst>
      <p:ext uri="{BB962C8B-B14F-4D97-AF65-F5344CB8AC3E}">
        <p14:creationId xmlns:p14="http://schemas.microsoft.com/office/powerpoint/2010/main" val="19137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68C9-C6ED-5041-AFDF-316514AD361F}"/>
              </a:ext>
            </a:extLst>
          </p:cNvPr>
          <p:cNvSpPr>
            <a:spLocks noGrp="1"/>
          </p:cNvSpPr>
          <p:nvPr>
            <p:ph type="title"/>
          </p:nvPr>
        </p:nvSpPr>
        <p:spPr/>
        <p:txBody>
          <a:bodyPr/>
          <a:lstStyle/>
          <a:p>
            <a:r>
              <a:rPr lang="en-US" dirty="0"/>
              <a:t>The Impact of Employee Financial Stress</a:t>
            </a:r>
          </a:p>
        </p:txBody>
      </p:sp>
      <p:sp>
        <p:nvSpPr>
          <p:cNvPr id="6" name="Text Placeholder 5">
            <a:extLst>
              <a:ext uri="{FF2B5EF4-FFF2-40B4-BE49-F238E27FC236}">
                <a16:creationId xmlns:a16="http://schemas.microsoft.com/office/drawing/2014/main" id="{3B4DF82E-4BD7-7B40-A1DC-DA3BFD4273E4}"/>
              </a:ext>
            </a:extLst>
          </p:cNvPr>
          <p:cNvSpPr>
            <a:spLocks noGrp="1"/>
          </p:cNvSpPr>
          <p:nvPr>
            <p:ph type="body" sz="quarter" idx="14"/>
          </p:nvPr>
        </p:nvSpPr>
        <p:spPr/>
        <p:txBody>
          <a:bodyPr/>
          <a:lstStyle/>
          <a:p>
            <a:r>
              <a:rPr lang="en-US" dirty="0"/>
              <a:t>Financial Wellness Is a Growing Need</a:t>
            </a:r>
          </a:p>
        </p:txBody>
      </p:sp>
      <p:sp>
        <p:nvSpPr>
          <p:cNvPr id="7" name="Rectangle 6">
            <a:extLst>
              <a:ext uri="{FF2B5EF4-FFF2-40B4-BE49-F238E27FC236}">
                <a16:creationId xmlns:a16="http://schemas.microsoft.com/office/drawing/2014/main" id="{7F388D33-EC14-7F4E-9D3D-94E5AEEEC275}"/>
              </a:ext>
            </a:extLst>
          </p:cNvPr>
          <p:cNvSpPr/>
          <p:nvPr/>
        </p:nvSpPr>
        <p:spPr>
          <a:xfrm>
            <a:off x="138040" y="3246120"/>
            <a:ext cx="8908025" cy="237744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400" b="1" dirty="0">
              <a:solidFill>
                <a:schemeClr val="bg1"/>
              </a:solidFill>
            </a:endParaRPr>
          </a:p>
        </p:txBody>
      </p:sp>
      <p:sp>
        <p:nvSpPr>
          <p:cNvPr id="8" name="Text Placeholder 9">
            <a:extLst>
              <a:ext uri="{FF2B5EF4-FFF2-40B4-BE49-F238E27FC236}">
                <a16:creationId xmlns:a16="http://schemas.microsoft.com/office/drawing/2014/main" id="{2F5307C4-5F57-3646-8F4E-8F260DEAF925}"/>
              </a:ext>
            </a:extLst>
          </p:cNvPr>
          <p:cNvSpPr>
            <a:spLocks noGrp="1"/>
          </p:cNvSpPr>
          <p:nvPr>
            <p:ph type="body" sz="quarter" idx="13"/>
          </p:nvPr>
        </p:nvSpPr>
        <p:spPr>
          <a:xfrm>
            <a:off x="132429" y="5751871"/>
            <a:ext cx="8879142" cy="751192"/>
          </a:xfrm>
        </p:spPr>
        <p:txBody>
          <a:bodyPr/>
          <a:lstStyle/>
          <a:p>
            <a:r>
              <a:rPr lang="en-US" dirty="0"/>
              <a:t>Source: Financial Stress and the Bottom Line, PwC, 2017</a:t>
            </a:r>
          </a:p>
          <a:p>
            <a:r>
              <a:rPr lang="en-US" dirty="0"/>
              <a:t>Source: Employee Financial Stress, PwC, 2019</a:t>
            </a:r>
          </a:p>
          <a:p>
            <a:r>
              <a:rPr lang="en-US" dirty="0"/>
              <a:t>Source: Average Skilled Laborer Hourly Pay, </a:t>
            </a:r>
            <a:r>
              <a:rPr lang="en-US" dirty="0" err="1"/>
              <a:t>payscale.com</a:t>
            </a:r>
            <a:endParaRPr lang="en-US" dirty="0"/>
          </a:p>
          <a:p>
            <a:r>
              <a:rPr lang="en-US" dirty="0"/>
              <a:t>1)   Calculation: 49% of employees spend 3 or more hours per week at work thinking about financial stressors. </a:t>
            </a:r>
            <a:endParaRPr lang="en-US" i="0" dirty="0"/>
          </a:p>
        </p:txBody>
      </p:sp>
      <p:pic>
        <p:nvPicPr>
          <p:cNvPr id="9" name="Picture 8" descr="PERSON EMPLOYEE INDIVIDUAL CLIENT.png">
            <a:extLst>
              <a:ext uri="{FF2B5EF4-FFF2-40B4-BE49-F238E27FC236}">
                <a16:creationId xmlns:a16="http://schemas.microsoft.com/office/drawing/2014/main" id="{66B3FBE2-F913-7D4C-B31D-A7259EA8C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411" y="2198262"/>
            <a:ext cx="826310" cy="826310"/>
          </a:xfrm>
          <a:prstGeom prst="rect">
            <a:avLst/>
          </a:prstGeom>
        </p:spPr>
      </p:pic>
      <p:sp>
        <p:nvSpPr>
          <p:cNvPr id="10" name="TextBox 9">
            <a:extLst>
              <a:ext uri="{FF2B5EF4-FFF2-40B4-BE49-F238E27FC236}">
                <a16:creationId xmlns:a16="http://schemas.microsoft.com/office/drawing/2014/main" id="{E01176F4-EED4-A543-A7B4-176FAA8CFF5D}"/>
              </a:ext>
            </a:extLst>
          </p:cNvPr>
          <p:cNvSpPr txBox="1"/>
          <p:nvPr/>
        </p:nvSpPr>
        <p:spPr>
          <a:xfrm>
            <a:off x="3884332" y="2398153"/>
            <a:ext cx="5633886" cy="700175"/>
          </a:xfrm>
          <a:prstGeom prst="rect">
            <a:avLst/>
          </a:prstGeom>
          <a:noFill/>
        </p:spPr>
        <p:txBody>
          <a:bodyPr wrap="square" lIns="0" tIns="0" rIns="0" bIns="0" rtlCol="0">
            <a:noAutofit/>
          </a:bodyPr>
          <a:lstStyle/>
          <a:p>
            <a:r>
              <a:rPr lang="en-US" sz="1800" b="1" dirty="0">
                <a:solidFill>
                  <a:schemeClr val="tx2"/>
                </a:solidFill>
              </a:rPr>
              <a:t>Employees Spend 3+ Hours/Week </a:t>
            </a:r>
            <a:br>
              <a:rPr lang="en-US" sz="1800" b="1" dirty="0">
                <a:solidFill>
                  <a:schemeClr val="tx2"/>
                </a:solidFill>
              </a:rPr>
            </a:br>
            <a:r>
              <a:rPr lang="en-US" sz="1800" b="1" dirty="0">
                <a:solidFill>
                  <a:schemeClr val="tx2"/>
                </a:solidFill>
              </a:rPr>
              <a:t>on Finances at Work</a:t>
            </a:r>
            <a:r>
              <a:rPr lang="en-US" sz="1800" b="1" baseline="30000" dirty="0">
                <a:solidFill>
                  <a:schemeClr val="tx2"/>
                </a:solidFill>
              </a:rPr>
              <a:t>1</a:t>
            </a:r>
          </a:p>
        </p:txBody>
      </p:sp>
      <p:sp>
        <p:nvSpPr>
          <p:cNvPr id="11" name="TextBox 10">
            <a:extLst>
              <a:ext uri="{FF2B5EF4-FFF2-40B4-BE49-F238E27FC236}">
                <a16:creationId xmlns:a16="http://schemas.microsoft.com/office/drawing/2014/main" id="{6639E8D2-B258-8B4A-BFAE-4BF6A677793B}"/>
              </a:ext>
            </a:extLst>
          </p:cNvPr>
          <p:cNvSpPr txBox="1"/>
          <p:nvPr/>
        </p:nvSpPr>
        <p:spPr>
          <a:xfrm>
            <a:off x="6847915" y="3672002"/>
            <a:ext cx="1851513" cy="659252"/>
          </a:xfrm>
          <a:prstGeom prst="rect">
            <a:avLst/>
          </a:prstGeom>
          <a:noFill/>
        </p:spPr>
        <p:txBody>
          <a:bodyPr wrap="square" lIns="0" tIns="0" rIns="0" bIns="0" rtlCol="0">
            <a:noAutofit/>
          </a:bodyPr>
          <a:lstStyle/>
          <a:p>
            <a:pPr algn="ctr"/>
            <a:r>
              <a:rPr lang="en-US" sz="4000" b="1" dirty="0">
                <a:solidFill>
                  <a:srgbClr val="C00000"/>
                </a:solidFill>
              </a:rPr>
              <a:t>~$1mm</a:t>
            </a:r>
            <a:r>
              <a:rPr lang="en-US" sz="4000" dirty="0">
                <a:solidFill>
                  <a:srgbClr val="C00000"/>
                </a:solidFill>
              </a:rPr>
              <a:t> </a:t>
            </a:r>
            <a:br>
              <a:rPr lang="en-US" sz="2800" dirty="0">
                <a:solidFill>
                  <a:srgbClr val="C00000"/>
                </a:solidFill>
              </a:rPr>
            </a:br>
            <a:r>
              <a:rPr lang="en-US" sz="2800" dirty="0">
                <a:solidFill>
                  <a:schemeClr val="tx1">
                    <a:lumMod val="65000"/>
                    <a:lumOff val="35000"/>
                  </a:schemeClr>
                </a:solidFill>
              </a:rPr>
              <a:t>Lost Annually</a:t>
            </a:r>
          </a:p>
        </p:txBody>
      </p:sp>
      <p:sp>
        <p:nvSpPr>
          <p:cNvPr id="12" name="TextBox 11">
            <a:extLst>
              <a:ext uri="{FF2B5EF4-FFF2-40B4-BE49-F238E27FC236}">
                <a16:creationId xmlns:a16="http://schemas.microsoft.com/office/drawing/2014/main" id="{B798944A-E048-9348-A774-3AB6E0E49C9C}"/>
              </a:ext>
            </a:extLst>
          </p:cNvPr>
          <p:cNvSpPr txBox="1"/>
          <p:nvPr/>
        </p:nvSpPr>
        <p:spPr>
          <a:xfrm>
            <a:off x="471076" y="3690934"/>
            <a:ext cx="1952840" cy="689969"/>
          </a:xfrm>
          <a:prstGeom prst="rect">
            <a:avLst/>
          </a:prstGeom>
          <a:noFill/>
        </p:spPr>
        <p:txBody>
          <a:bodyPr wrap="square" lIns="0" tIns="0" rIns="0" bIns="0" rtlCol="0">
            <a:noAutofit/>
          </a:bodyPr>
          <a:lstStyle/>
          <a:p>
            <a:pPr algn="ctr"/>
            <a:r>
              <a:rPr lang="en-US" sz="4000" b="1" dirty="0">
                <a:solidFill>
                  <a:srgbClr val="006096"/>
                </a:solidFill>
              </a:rPr>
              <a:t>~67.6k </a:t>
            </a:r>
            <a:r>
              <a:rPr lang="en-US" sz="2800" b="1" dirty="0">
                <a:solidFill>
                  <a:srgbClr val="006096"/>
                </a:solidFill>
              </a:rPr>
              <a:t>Hours </a:t>
            </a:r>
            <a:r>
              <a:rPr lang="en-US" sz="2800" dirty="0">
                <a:solidFill>
                  <a:schemeClr val="tx1">
                    <a:lumMod val="65000"/>
                    <a:lumOff val="35000"/>
                  </a:schemeClr>
                </a:solidFill>
              </a:rPr>
              <a:t>Lost Annually</a:t>
            </a:r>
          </a:p>
        </p:txBody>
      </p:sp>
      <p:sp>
        <p:nvSpPr>
          <p:cNvPr id="13" name="TextBox 12">
            <a:extLst>
              <a:ext uri="{FF2B5EF4-FFF2-40B4-BE49-F238E27FC236}">
                <a16:creationId xmlns:a16="http://schemas.microsoft.com/office/drawing/2014/main" id="{4F42C181-3BE2-DA4F-96A1-1EA91346E182}"/>
              </a:ext>
            </a:extLst>
          </p:cNvPr>
          <p:cNvSpPr txBox="1"/>
          <p:nvPr/>
        </p:nvSpPr>
        <p:spPr>
          <a:xfrm>
            <a:off x="3537196" y="3491332"/>
            <a:ext cx="2315196" cy="929153"/>
          </a:xfrm>
          <a:prstGeom prst="rect">
            <a:avLst/>
          </a:prstGeom>
          <a:noFill/>
        </p:spPr>
        <p:txBody>
          <a:bodyPr wrap="square" lIns="0" tIns="0" rIns="0" bIns="0" rtlCol="0">
            <a:noAutofit/>
          </a:bodyPr>
          <a:lstStyle/>
          <a:p>
            <a:pPr algn="ctr"/>
            <a:r>
              <a:rPr lang="en-US" sz="4000" b="1" dirty="0">
                <a:solidFill>
                  <a:srgbClr val="006096"/>
                </a:solidFill>
              </a:rPr>
              <a:t>~$15.12</a:t>
            </a:r>
          </a:p>
          <a:p>
            <a:pPr algn="ctr"/>
            <a:r>
              <a:rPr lang="en-US" sz="2800" dirty="0">
                <a:solidFill>
                  <a:schemeClr val="tx1">
                    <a:lumMod val="65000"/>
                    <a:lumOff val="35000"/>
                  </a:schemeClr>
                </a:solidFill>
              </a:rPr>
              <a:t>(The Average Skilled Labor Wage)</a:t>
            </a:r>
          </a:p>
        </p:txBody>
      </p:sp>
      <p:sp>
        <p:nvSpPr>
          <p:cNvPr id="14" name="TextBox 13">
            <a:extLst>
              <a:ext uri="{FF2B5EF4-FFF2-40B4-BE49-F238E27FC236}">
                <a16:creationId xmlns:a16="http://schemas.microsoft.com/office/drawing/2014/main" id="{47408712-469F-114D-806C-F27BA1FF4024}"/>
              </a:ext>
            </a:extLst>
          </p:cNvPr>
          <p:cNvSpPr txBox="1"/>
          <p:nvPr/>
        </p:nvSpPr>
        <p:spPr>
          <a:xfrm>
            <a:off x="2507226" y="6400800"/>
            <a:ext cx="0" cy="0"/>
          </a:xfrm>
          <a:prstGeom prst="rect">
            <a:avLst/>
          </a:prstGeom>
          <a:noFill/>
        </p:spPr>
        <p:txBody>
          <a:bodyPr wrap="none" lIns="0" tIns="0" rIns="0" bIns="0" rtlCol="0">
            <a:noAutofit/>
          </a:bodyPr>
          <a:lstStyle/>
          <a:p>
            <a:endParaRPr lang="en-US" sz="1400" dirty="0">
              <a:solidFill>
                <a:schemeClr val="tx1">
                  <a:lumMod val="65000"/>
                  <a:lumOff val="35000"/>
                </a:schemeClr>
              </a:solidFill>
            </a:endParaRPr>
          </a:p>
        </p:txBody>
      </p:sp>
      <p:sp>
        <p:nvSpPr>
          <p:cNvPr id="15" name="TextBox 14">
            <a:extLst>
              <a:ext uri="{FF2B5EF4-FFF2-40B4-BE49-F238E27FC236}">
                <a16:creationId xmlns:a16="http://schemas.microsoft.com/office/drawing/2014/main" id="{AFAB6BA8-F6D0-334B-9925-F6D00AB45E44}"/>
              </a:ext>
            </a:extLst>
          </p:cNvPr>
          <p:cNvSpPr txBox="1"/>
          <p:nvPr/>
        </p:nvSpPr>
        <p:spPr>
          <a:xfrm>
            <a:off x="589935" y="6091084"/>
            <a:ext cx="0" cy="0"/>
          </a:xfrm>
          <a:prstGeom prst="rect">
            <a:avLst/>
          </a:prstGeom>
          <a:noFill/>
        </p:spPr>
        <p:txBody>
          <a:bodyPr wrap="none" lIns="0" tIns="0" rIns="0" bIns="0" rtlCol="0">
            <a:noAutofit/>
          </a:bodyPr>
          <a:lstStyle/>
          <a:p>
            <a:endParaRPr lang="en-US" sz="1400" dirty="0">
              <a:solidFill>
                <a:schemeClr val="tx1">
                  <a:lumMod val="65000"/>
                  <a:lumOff val="35000"/>
                </a:schemeClr>
              </a:solidFill>
            </a:endParaRPr>
          </a:p>
        </p:txBody>
      </p:sp>
      <p:sp>
        <p:nvSpPr>
          <p:cNvPr id="16" name="Rectangle 15">
            <a:extLst>
              <a:ext uri="{FF2B5EF4-FFF2-40B4-BE49-F238E27FC236}">
                <a16:creationId xmlns:a16="http://schemas.microsoft.com/office/drawing/2014/main" id="{F008FADF-CA5F-2844-887F-019B04BC43A5}"/>
              </a:ext>
            </a:extLst>
          </p:cNvPr>
          <p:cNvSpPr/>
          <p:nvPr/>
        </p:nvSpPr>
        <p:spPr>
          <a:xfrm>
            <a:off x="117987" y="958647"/>
            <a:ext cx="8908025" cy="648928"/>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400" b="1" dirty="0">
              <a:solidFill>
                <a:schemeClr val="bg1"/>
              </a:solidFill>
            </a:endParaRPr>
          </a:p>
        </p:txBody>
      </p:sp>
      <p:sp>
        <p:nvSpPr>
          <p:cNvPr id="17" name="Rectangle 16">
            <a:extLst>
              <a:ext uri="{FF2B5EF4-FFF2-40B4-BE49-F238E27FC236}">
                <a16:creationId xmlns:a16="http://schemas.microsoft.com/office/drawing/2014/main" id="{15BFB636-D8B9-BE45-B3E2-31E1A63640DD}"/>
              </a:ext>
            </a:extLst>
          </p:cNvPr>
          <p:cNvSpPr/>
          <p:nvPr/>
        </p:nvSpPr>
        <p:spPr>
          <a:xfrm>
            <a:off x="235974" y="1076422"/>
            <a:ext cx="8908026" cy="634391"/>
          </a:xfrm>
          <a:prstGeom prst="rect">
            <a:avLst/>
          </a:prstGeom>
          <a:noFill/>
          <a:ln w="28575">
            <a:noFill/>
            <a:prstDash val="dash"/>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800" b="1" dirty="0">
                <a:solidFill>
                  <a:srgbClr val="ED9131"/>
                </a:solidFill>
                <a:cs typeface="Calibri" panose="020F0502020204030204" pitchFamily="34" charset="0"/>
              </a:rPr>
              <a:t>HELPING EMPLOYEES &amp; THE BOTTOM LINE: </a:t>
            </a:r>
            <a:r>
              <a:rPr lang="en-US" sz="1800" dirty="0">
                <a:solidFill>
                  <a:srgbClr val="ED9131"/>
                </a:solidFill>
                <a:cs typeface="Calibri" panose="020F0502020204030204" pitchFamily="34" charset="0"/>
              </a:rPr>
              <a:t>1,000-EMPLOYEE COMPANY</a:t>
            </a:r>
          </a:p>
          <a:p>
            <a:endParaRPr lang="en-US" sz="1600" b="1" dirty="0">
              <a:solidFill>
                <a:srgbClr val="F58025"/>
              </a:solidFill>
              <a:cs typeface="Calibri" panose="020F0502020204030204" pitchFamily="34" charset="0"/>
            </a:endParaRPr>
          </a:p>
        </p:txBody>
      </p:sp>
      <p:sp>
        <p:nvSpPr>
          <p:cNvPr id="18" name="TextBox 17">
            <a:extLst>
              <a:ext uri="{FF2B5EF4-FFF2-40B4-BE49-F238E27FC236}">
                <a16:creationId xmlns:a16="http://schemas.microsoft.com/office/drawing/2014/main" id="{0C26C886-8180-0F48-9DC0-C4E4A8041148}"/>
              </a:ext>
            </a:extLst>
          </p:cNvPr>
          <p:cNvSpPr txBox="1"/>
          <p:nvPr/>
        </p:nvSpPr>
        <p:spPr>
          <a:xfrm>
            <a:off x="2787054" y="2330246"/>
            <a:ext cx="2226141" cy="1396054"/>
          </a:xfrm>
          <a:prstGeom prst="rect">
            <a:avLst/>
          </a:prstGeom>
          <a:noFill/>
        </p:spPr>
        <p:txBody>
          <a:bodyPr wrap="square" lIns="0" tIns="0" rIns="0" bIns="0" rtlCol="0">
            <a:noAutofit/>
          </a:bodyPr>
          <a:lstStyle/>
          <a:p>
            <a:r>
              <a:rPr lang="en-US" sz="4400" b="1" dirty="0">
                <a:solidFill>
                  <a:srgbClr val="006096"/>
                </a:solidFill>
              </a:rPr>
              <a:t>490</a:t>
            </a:r>
            <a:endParaRPr lang="en-US" sz="4400" dirty="0">
              <a:solidFill>
                <a:srgbClr val="006096"/>
              </a:solidFill>
            </a:endParaRPr>
          </a:p>
        </p:txBody>
      </p:sp>
      <p:sp>
        <p:nvSpPr>
          <p:cNvPr id="19" name="TextBox 18">
            <a:extLst>
              <a:ext uri="{FF2B5EF4-FFF2-40B4-BE49-F238E27FC236}">
                <a16:creationId xmlns:a16="http://schemas.microsoft.com/office/drawing/2014/main" id="{13F007C3-776C-6141-9157-BA8EFC76E14F}"/>
              </a:ext>
            </a:extLst>
          </p:cNvPr>
          <p:cNvSpPr txBox="1"/>
          <p:nvPr/>
        </p:nvSpPr>
        <p:spPr>
          <a:xfrm>
            <a:off x="2828973" y="3871846"/>
            <a:ext cx="663677" cy="619432"/>
          </a:xfrm>
          <a:prstGeom prst="rect">
            <a:avLst/>
          </a:prstGeom>
          <a:noFill/>
        </p:spPr>
        <p:txBody>
          <a:bodyPr wrap="square" lIns="0" tIns="0" rIns="0" bIns="0" rtlCol="0">
            <a:noAutofit/>
          </a:bodyPr>
          <a:lstStyle/>
          <a:p>
            <a:r>
              <a:rPr lang="en-US" sz="5400" b="1" dirty="0">
                <a:solidFill>
                  <a:srgbClr val="ED9131"/>
                </a:solidFill>
              </a:rPr>
              <a:t>x</a:t>
            </a:r>
          </a:p>
        </p:txBody>
      </p:sp>
      <p:sp>
        <p:nvSpPr>
          <p:cNvPr id="20" name="TextBox 19">
            <a:extLst>
              <a:ext uri="{FF2B5EF4-FFF2-40B4-BE49-F238E27FC236}">
                <a16:creationId xmlns:a16="http://schemas.microsoft.com/office/drawing/2014/main" id="{99BEBCAD-BDE6-6240-AEEC-751CED67A2BE}"/>
              </a:ext>
            </a:extLst>
          </p:cNvPr>
          <p:cNvSpPr txBox="1"/>
          <p:nvPr/>
        </p:nvSpPr>
        <p:spPr>
          <a:xfrm>
            <a:off x="6216187" y="3930840"/>
            <a:ext cx="663677" cy="619432"/>
          </a:xfrm>
          <a:prstGeom prst="rect">
            <a:avLst/>
          </a:prstGeom>
          <a:noFill/>
        </p:spPr>
        <p:txBody>
          <a:bodyPr wrap="square" lIns="0" tIns="0" rIns="0" bIns="0" rtlCol="0">
            <a:noAutofit/>
          </a:bodyPr>
          <a:lstStyle/>
          <a:p>
            <a:r>
              <a:rPr lang="en-US" sz="5400" b="1" dirty="0">
                <a:solidFill>
                  <a:srgbClr val="ED9131"/>
                </a:solidFill>
              </a:rPr>
              <a:t>=</a:t>
            </a:r>
          </a:p>
        </p:txBody>
      </p:sp>
      <p:sp>
        <p:nvSpPr>
          <p:cNvPr id="3" name="TextBox 2"/>
          <p:cNvSpPr txBox="1"/>
          <p:nvPr/>
        </p:nvSpPr>
        <p:spPr>
          <a:xfrm>
            <a:off x="6163235" y="129181"/>
            <a:ext cx="1534102" cy="681673"/>
          </a:xfrm>
          <a:prstGeom prst="rect">
            <a:avLst/>
          </a:prstGeom>
          <a:noFill/>
          <a:ln>
            <a:solidFill>
              <a:srgbClr val="FF0000"/>
            </a:solidFill>
          </a:ln>
        </p:spPr>
        <p:txBody>
          <a:bodyPr wrap="square" lIns="0" tIns="0" rIns="0" bIns="0" rtlCol="0">
            <a:noAutofit/>
          </a:bodyPr>
          <a:lstStyle/>
          <a:p>
            <a:r>
              <a:rPr lang="en-US" sz="1400" dirty="0">
                <a:solidFill>
                  <a:srgbClr val="FF0000"/>
                </a:solidFill>
              </a:rPr>
              <a:t> Option 1 of 3 </a:t>
            </a:r>
          </a:p>
          <a:p>
            <a:r>
              <a:rPr lang="en-US" sz="1400" dirty="0">
                <a:solidFill>
                  <a:srgbClr val="FF0000"/>
                </a:solidFill>
              </a:rPr>
              <a:t> (based on listener</a:t>
            </a:r>
          </a:p>
          <a:p>
            <a:r>
              <a:rPr lang="en-US" sz="1400" dirty="0">
                <a:solidFill>
                  <a:srgbClr val="FF0000"/>
                </a:solidFill>
              </a:rPr>
              <a:t> demographics)</a:t>
            </a:r>
          </a:p>
        </p:txBody>
      </p:sp>
    </p:spTree>
    <p:extLst>
      <p:ext uri="{BB962C8B-B14F-4D97-AF65-F5344CB8AC3E}">
        <p14:creationId xmlns:p14="http://schemas.microsoft.com/office/powerpoint/2010/main" val="71856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Demands More Than Adequate Sleep</a:t>
            </a:r>
          </a:p>
        </p:txBody>
      </p:sp>
      <p:sp>
        <p:nvSpPr>
          <p:cNvPr id="4" name="Text Placeholder 3"/>
          <p:cNvSpPr>
            <a:spLocks noGrp="1"/>
          </p:cNvSpPr>
          <p:nvPr>
            <p:ph type="body" sz="quarter" idx="13"/>
          </p:nvPr>
        </p:nvSpPr>
        <p:spPr/>
        <p:txBody>
          <a:bodyPr/>
          <a:lstStyle/>
          <a:p>
            <a:r>
              <a:rPr lang="en-US" dirty="0"/>
              <a:t>Mindsets and Practices of Excellent CEOs, </a:t>
            </a:r>
            <a:r>
              <a:rPr lang="en-US" dirty="0" err="1"/>
              <a:t>Mckinsey</a:t>
            </a:r>
            <a:r>
              <a:rPr lang="en-US" dirty="0"/>
              <a:t> &amp; Co., 2019</a:t>
            </a:r>
          </a:p>
        </p:txBody>
      </p:sp>
      <p:pic>
        <p:nvPicPr>
          <p:cNvPr id="5" name="Picture 2" descr="https://www.mckinsey.com/~/media/McKinsey/Business%20Functions/Strategy%20and%20Corporate%20Finance/Our%20Insights/The%20mindsets%20and%20practices%20of%20excellent%20CEOs/PNG-CEOExcellence-ex2-rev.png"/>
          <p:cNvPicPr>
            <a:picLocks noChangeAspect="1" noChangeArrowheads="1"/>
          </p:cNvPicPr>
          <p:nvPr/>
        </p:nvPicPr>
        <p:blipFill rotWithShape="1">
          <a:blip r:embed="rId3">
            <a:extLst>
              <a:ext uri="{28A0092B-C50C-407E-A947-70E740481C1C}">
                <a14:useLocalDpi xmlns:a14="http://schemas.microsoft.com/office/drawing/2010/main" val="0"/>
              </a:ext>
            </a:extLst>
          </a:blip>
          <a:srcRect t="6237" b="79457"/>
          <a:stretch/>
        </p:blipFill>
        <p:spPr bwMode="auto">
          <a:xfrm>
            <a:off x="354964" y="2036547"/>
            <a:ext cx="8428643" cy="273591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bwMode="auto">
          <a:xfrm>
            <a:off x="127000" y="974726"/>
            <a:ext cx="8888413" cy="690302"/>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bodyPr>
          <a:lstStyle/>
          <a:p>
            <a:pPr marL="0" indent="0" algn="ctr" defTabSz="914400" eaLnBrk="0" fontAlgn="base" hangingPunct="0">
              <a:spcBef>
                <a:spcPct val="0"/>
              </a:spcBef>
              <a:spcAft>
                <a:spcPct val="0"/>
              </a:spcAft>
              <a:buNone/>
            </a:pPr>
            <a:r>
              <a:rPr lang="en-US" sz="2000" b="1" dirty="0">
                <a:solidFill>
                  <a:schemeClr val="tx1"/>
                </a:solidFill>
                <a:latin typeface="Arial" panose="020B0604020202020204" pitchFamily="34" charset="0"/>
                <a:cs typeface="Arial" panose="020B0604020202020204" pitchFamily="34" charset="0"/>
              </a:rPr>
              <a:t>Successful business owners focus on beating the odds</a:t>
            </a:r>
          </a:p>
        </p:txBody>
      </p:sp>
      <p:sp>
        <p:nvSpPr>
          <p:cNvPr id="7" name="Rounded Rectangle 6"/>
          <p:cNvSpPr/>
          <p:nvPr/>
        </p:nvSpPr>
        <p:spPr>
          <a:xfrm>
            <a:off x="126999" y="1848657"/>
            <a:ext cx="8884572" cy="3260372"/>
          </a:xfrm>
          <a:prstGeom prst="round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8" name="Rounded Rectangle 7"/>
          <p:cNvSpPr/>
          <p:nvPr/>
        </p:nvSpPr>
        <p:spPr bwMode="auto">
          <a:xfrm>
            <a:off x="123602" y="5396194"/>
            <a:ext cx="8887969" cy="704088"/>
          </a:xfrm>
          <a:prstGeom prst="roundRect">
            <a:avLst/>
          </a:prstGeom>
          <a:solidFill>
            <a:schemeClr val="accent6">
              <a:lumMod val="20000"/>
              <a:lumOff val="80000"/>
            </a:schemeClr>
          </a:solidFill>
          <a:ln w="25400">
            <a:noFill/>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solidFill>
                  <a:schemeClr val="tx2"/>
                </a:solidFill>
                <a:latin typeface="Arial" panose="020B0604020202020204" pitchFamily="34" charset="0"/>
                <a:cs typeface="Arial" panose="020B0604020202020204" pitchFamily="34" charset="0"/>
              </a:rPr>
              <a:t>What are the odds your employees face?</a:t>
            </a:r>
          </a:p>
        </p:txBody>
      </p:sp>
      <p:sp>
        <p:nvSpPr>
          <p:cNvPr id="10" name="Double Bracket 9"/>
          <p:cNvSpPr/>
          <p:nvPr/>
        </p:nvSpPr>
        <p:spPr>
          <a:xfrm>
            <a:off x="6386286" y="2036547"/>
            <a:ext cx="2397321" cy="2912824"/>
          </a:xfrm>
          <a:prstGeom prst="bracketPair">
            <a:avLst/>
          </a:prstGeom>
          <a:ln w="76200">
            <a:solidFill>
              <a:srgbClr val="FFFF00"/>
            </a:solidFill>
          </a:ln>
          <a:effec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TextBox 2"/>
          <p:cNvSpPr txBox="1"/>
          <p:nvPr/>
        </p:nvSpPr>
        <p:spPr>
          <a:xfrm>
            <a:off x="132429" y="415317"/>
            <a:ext cx="7324439" cy="370294"/>
          </a:xfrm>
          <a:prstGeom prst="rect">
            <a:avLst/>
          </a:prstGeom>
          <a:noFill/>
        </p:spPr>
        <p:txBody>
          <a:bodyPr wrap="square" lIns="0" tIns="0" rIns="0" bIns="0" rtlCol="0">
            <a:noAutofit/>
          </a:bodyPr>
          <a:lstStyle/>
          <a:p>
            <a:r>
              <a:rPr lang="en-US" sz="1800" i="1" dirty="0">
                <a:solidFill>
                  <a:schemeClr val="tx1">
                    <a:lumMod val="65000"/>
                    <a:lumOff val="35000"/>
                  </a:schemeClr>
                </a:solidFill>
              </a:rPr>
              <a:t>Mindsets and practices of excellent CEOs</a:t>
            </a:r>
          </a:p>
        </p:txBody>
      </p:sp>
    </p:spTree>
    <p:extLst>
      <p:ext uri="{BB962C8B-B14F-4D97-AF65-F5344CB8AC3E}">
        <p14:creationId xmlns:p14="http://schemas.microsoft.com/office/powerpoint/2010/main" val="24401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CA6B-408A-4E31-85C3-4A19C7A945C3}"/>
              </a:ext>
            </a:extLst>
          </p:cNvPr>
          <p:cNvSpPr>
            <a:spLocks noGrp="1"/>
          </p:cNvSpPr>
          <p:nvPr>
            <p:ph type="title"/>
          </p:nvPr>
        </p:nvSpPr>
        <p:spPr/>
        <p:txBody>
          <a:bodyPr/>
          <a:lstStyle/>
          <a:p>
            <a:r>
              <a:rPr lang="en-US" dirty="0"/>
              <a:t>Polling Question 3</a:t>
            </a:r>
          </a:p>
        </p:txBody>
      </p:sp>
      <p:sp>
        <p:nvSpPr>
          <p:cNvPr id="3" name="Content Placeholder 2">
            <a:extLst>
              <a:ext uri="{FF2B5EF4-FFF2-40B4-BE49-F238E27FC236}">
                <a16:creationId xmlns:a16="http://schemas.microsoft.com/office/drawing/2014/main" id="{F0E8D850-5DAD-4283-BABC-25AD8DD18B94}"/>
              </a:ext>
            </a:extLst>
          </p:cNvPr>
          <p:cNvSpPr>
            <a:spLocks noGrp="1"/>
          </p:cNvSpPr>
          <p:nvPr>
            <p:ph idx="1"/>
          </p:nvPr>
        </p:nvSpPr>
        <p:spPr/>
        <p:txBody>
          <a:bodyPr/>
          <a:lstStyle/>
          <a:p>
            <a:r>
              <a:rPr lang="en-US" sz="2000" b="1" dirty="0">
                <a:solidFill>
                  <a:schemeClr val="tx2"/>
                </a:solidFill>
              </a:rPr>
              <a:t>Would information and education on how to improve your financial wellness be of interest to you? </a:t>
            </a:r>
            <a:r>
              <a:rPr lang="en-US" sz="2000" dirty="0">
                <a:solidFill>
                  <a:schemeClr val="tx2"/>
                </a:solidFill>
              </a:rPr>
              <a:t>Yes/No</a:t>
            </a:r>
          </a:p>
          <a:p>
            <a:pPr marL="0" indent="0">
              <a:buNone/>
            </a:pPr>
            <a:endParaRPr lang="en-US" dirty="0"/>
          </a:p>
        </p:txBody>
      </p:sp>
      <p:sp>
        <p:nvSpPr>
          <p:cNvPr id="4" name="Text Placeholder 3">
            <a:extLst>
              <a:ext uri="{FF2B5EF4-FFF2-40B4-BE49-F238E27FC236}">
                <a16:creationId xmlns:a16="http://schemas.microsoft.com/office/drawing/2014/main" id="{E172C6D3-3BEE-4334-980F-D23BAED7D11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32241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C7B0-3D92-BF4D-8087-C95BEE12798E}"/>
              </a:ext>
            </a:extLst>
          </p:cNvPr>
          <p:cNvSpPr>
            <a:spLocks noGrp="1"/>
          </p:cNvSpPr>
          <p:nvPr>
            <p:ph type="ctrTitle"/>
          </p:nvPr>
        </p:nvSpPr>
        <p:spPr/>
        <p:txBody>
          <a:bodyPr/>
          <a:lstStyle/>
          <a:p>
            <a:r>
              <a:rPr lang="en-US" dirty="0"/>
              <a:t>PNC’s Approach to Financial Wellness</a:t>
            </a:r>
          </a:p>
        </p:txBody>
      </p:sp>
    </p:spTree>
    <p:extLst>
      <p:ext uri="{BB962C8B-B14F-4D97-AF65-F5344CB8AC3E}">
        <p14:creationId xmlns:p14="http://schemas.microsoft.com/office/powerpoint/2010/main" val="170044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057A-E2E9-3040-89C3-5486EBF979FD}"/>
              </a:ext>
            </a:extLst>
          </p:cNvPr>
          <p:cNvSpPr>
            <a:spLocks noGrp="1"/>
          </p:cNvSpPr>
          <p:nvPr>
            <p:ph type="title"/>
          </p:nvPr>
        </p:nvSpPr>
        <p:spPr/>
        <p:txBody>
          <a:bodyPr/>
          <a:lstStyle/>
          <a:p>
            <a:r>
              <a:rPr lang="en-US" dirty="0"/>
              <a:t>PNC Organizational Financial Wellness</a:t>
            </a:r>
          </a:p>
        </p:txBody>
      </p:sp>
      <p:sp>
        <p:nvSpPr>
          <p:cNvPr id="6" name="Text Placeholder 5">
            <a:extLst>
              <a:ext uri="{FF2B5EF4-FFF2-40B4-BE49-F238E27FC236}">
                <a16:creationId xmlns:a16="http://schemas.microsoft.com/office/drawing/2014/main" id="{7453498E-78DB-1B43-83A3-9ED36EBA2A5B}"/>
              </a:ext>
            </a:extLst>
          </p:cNvPr>
          <p:cNvSpPr>
            <a:spLocks noGrp="1"/>
          </p:cNvSpPr>
          <p:nvPr>
            <p:ph type="body" sz="quarter" idx="14"/>
          </p:nvPr>
        </p:nvSpPr>
        <p:spPr/>
        <p:txBody>
          <a:bodyPr/>
          <a:lstStyle/>
          <a:p>
            <a:r>
              <a:rPr lang="en-US" dirty="0"/>
              <a:t>A Customized Financial Wellness Program</a:t>
            </a:r>
          </a:p>
        </p:txBody>
      </p:sp>
      <p:sp>
        <p:nvSpPr>
          <p:cNvPr id="7" name="Rectangle 6">
            <a:extLst>
              <a:ext uri="{FF2B5EF4-FFF2-40B4-BE49-F238E27FC236}">
                <a16:creationId xmlns:a16="http://schemas.microsoft.com/office/drawing/2014/main" id="{F39D0D12-A2BF-B24F-909A-38F9F7E8D6DF}"/>
              </a:ext>
            </a:extLst>
          </p:cNvPr>
          <p:cNvSpPr/>
          <p:nvPr/>
        </p:nvSpPr>
        <p:spPr>
          <a:xfrm>
            <a:off x="117987" y="958646"/>
            <a:ext cx="8908025" cy="107663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400" b="1" dirty="0">
              <a:solidFill>
                <a:schemeClr val="bg1"/>
              </a:solidFill>
            </a:endParaRPr>
          </a:p>
        </p:txBody>
      </p:sp>
      <p:sp>
        <p:nvSpPr>
          <p:cNvPr id="8" name="Rectangle 7">
            <a:extLst>
              <a:ext uri="{FF2B5EF4-FFF2-40B4-BE49-F238E27FC236}">
                <a16:creationId xmlns:a16="http://schemas.microsoft.com/office/drawing/2014/main" id="{081E1D3F-E31C-B64C-AB10-7AC0982A1413}"/>
              </a:ext>
            </a:extLst>
          </p:cNvPr>
          <p:cNvSpPr/>
          <p:nvPr/>
        </p:nvSpPr>
        <p:spPr>
          <a:xfrm>
            <a:off x="196594" y="1046926"/>
            <a:ext cx="8726181" cy="1017850"/>
          </a:xfrm>
          <a:prstGeom prst="rect">
            <a:avLst/>
          </a:prstGeom>
          <a:noFill/>
          <a:ln w="28575">
            <a:noFill/>
            <a:prstDash val="dash"/>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t"/>
          <a:lstStyle/>
          <a:p>
            <a:pPr algn="ctr">
              <a:spcAft>
                <a:spcPts val="600"/>
              </a:spcAft>
            </a:pPr>
            <a:r>
              <a:rPr lang="en-US" sz="1200" b="1" dirty="0">
                <a:solidFill>
                  <a:srgbClr val="ED9131"/>
                </a:solidFill>
                <a:cs typeface="Calibri" panose="020F0502020204030204" pitchFamily="34" charset="0"/>
              </a:rPr>
              <a:t>BUILD YOUR CUSTOMIZED FINANCIAL WELLNESS PROGRAM, COMBINING INNOVATIVE SERVICE AND SOLUTIONS</a:t>
            </a:r>
          </a:p>
          <a:p>
            <a:pPr algn="ctr"/>
            <a:r>
              <a:rPr lang="en-US" sz="1200" dirty="0">
                <a:solidFill>
                  <a:schemeClr val="tx1">
                    <a:lumMod val="65000"/>
                    <a:lumOff val="35000"/>
                  </a:schemeClr>
                </a:solidFill>
                <a:latin typeface="PNC Brand" panose="02000503040000020003" pitchFamily="2" charset="0"/>
              </a:rPr>
              <a:t>PNC collaborates with the human resources decision-maker or dedicated benefits manager to design a custom program for your organization, built with an understanding of your employees’ financial wellness needs. This helps you to deliver the solutions your employees desire and helps them gain financial confidence and security.</a:t>
            </a:r>
          </a:p>
          <a:p>
            <a:endParaRPr lang="en-US" sz="1600" b="1" dirty="0">
              <a:solidFill>
                <a:srgbClr val="F58025"/>
              </a:solidFill>
              <a:cs typeface="Calibri" panose="020F0502020204030204" pitchFamily="34" charset="0"/>
            </a:endParaRPr>
          </a:p>
        </p:txBody>
      </p:sp>
      <p:pic>
        <p:nvPicPr>
          <p:cNvPr id="10" name="Picture 9">
            <a:extLst>
              <a:ext uri="{FF2B5EF4-FFF2-40B4-BE49-F238E27FC236}">
                <a16:creationId xmlns:a16="http://schemas.microsoft.com/office/drawing/2014/main" id="{F656CF90-4B7C-F945-91D8-87CB9EF1C796}"/>
              </a:ext>
            </a:extLst>
          </p:cNvPr>
          <p:cNvPicPr>
            <a:picLocks noChangeAspect="1"/>
          </p:cNvPicPr>
          <p:nvPr/>
        </p:nvPicPr>
        <p:blipFill>
          <a:blip r:embed="rId2"/>
          <a:stretch>
            <a:fillRect/>
          </a:stretch>
        </p:blipFill>
        <p:spPr>
          <a:xfrm>
            <a:off x="177422" y="2084756"/>
            <a:ext cx="8830102" cy="4343712"/>
          </a:xfrm>
          <a:prstGeom prst="rect">
            <a:avLst/>
          </a:prstGeom>
        </p:spPr>
      </p:pic>
    </p:spTree>
    <p:extLst>
      <p:ext uri="{BB962C8B-B14F-4D97-AF65-F5344CB8AC3E}">
        <p14:creationId xmlns:p14="http://schemas.microsoft.com/office/powerpoint/2010/main" val="2928335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057A-E2E9-3040-89C3-5486EBF979FD}"/>
              </a:ext>
            </a:extLst>
          </p:cNvPr>
          <p:cNvSpPr>
            <a:spLocks noGrp="1"/>
          </p:cNvSpPr>
          <p:nvPr>
            <p:ph type="title"/>
          </p:nvPr>
        </p:nvSpPr>
        <p:spPr/>
        <p:txBody>
          <a:bodyPr/>
          <a:lstStyle/>
          <a:p>
            <a:r>
              <a:rPr lang="en-US" dirty="0"/>
              <a:t>PNC Approach to Financial Wellness</a:t>
            </a:r>
          </a:p>
        </p:txBody>
      </p:sp>
      <p:sp>
        <p:nvSpPr>
          <p:cNvPr id="6" name="Text Placeholder 5">
            <a:extLst>
              <a:ext uri="{FF2B5EF4-FFF2-40B4-BE49-F238E27FC236}">
                <a16:creationId xmlns:a16="http://schemas.microsoft.com/office/drawing/2014/main" id="{7453498E-78DB-1B43-83A3-9ED36EBA2A5B}"/>
              </a:ext>
            </a:extLst>
          </p:cNvPr>
          <p:cNvSpPr>
            <a:spLocks noGrp="1"/>
          </p:cNvSpPr>
          <p:nvPr>
            <p:ph type="body" sz="quarter" idx="14"/>
          </p:nvPr>
        </p:nvSpPr>
        <p:spPr/>
        <p:txBody>
          <a:bodyPr/>
          <a:lstStyle/>
          <a:p>
            <a:r>
              <a:rPr lang="en-US" dirty="0"/>
              <a:t>A Solution for Employer and Employees</a:t>
            </a:r>
          </a:p>
        </p:txBody>
      </p:sp>
      <p:sp>
        <p:nvSpPr>
          <p:cNvPr id="9" name="Rectangle 8">
            <a:extLst>
              <a:ext uri="{FF2B5EF4-FFF2-40B4-BE49-F238E27FC236}">
                <a16:creationId xmlns:a16="http://schemas.microsoft.com/office/drawing/2014/main" id="{38F3E517-AB32-964F-B590-8E12A0C3F855}"/>
              </a:ext>
            </a:extLst>
          </p:cNvPr>
          <p:cNvSpPr/>
          <p:nvPr/>
        </p:nvSpPr>
        <p:spPr>
          <a:xfrm>
            <a:off x="132734" y="958645"/>
            <a:ext cx="3539613" cy="556014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0" name="TextBox 9">
            <a:extLst>
              <a:ext uri="{FF2B5EF4-FFF2-40B4-BE49-F238E27FC236}">
                <a16:creationId xmlns:a16="http://schemas.microsoft.com/office/drawing/2014/main" id="{20747A0A-7D37-B644-BCB4-3038CB2C56EE}"/>
              </a:ext>
            </a:extLst>
          </p:cNvPr>
          <p:cNvSpPr txBox="1"/>
          <p:nvPr/>
        </p:nvSpPr>
        <p:spPr>
          <a:xfrm>
            <a:off x="294967" y="1224116"/>
            <a:ext cx="3229897" cy="368709"/>
          </a:xfrm>
          <a:prstGeom prst="rect">
            <a:avLst/>
          </a:prstGeom>
          <a:noFill/>
        </p:spPr>
        <p:txBody>
          <a:bodyPr wrap="square" lIns="0" tIns="0" rIns="0" bIns="0" rtlCol="0">
            <a:noAutofit/>
          </a:bodyPr>
          <a:lstStyle/>
          <a:p>
            <a:r>
              <a:rPr lang="en-US" sz="1800" b="1" dirty="0">
                <a:solidFill>
                  <a:srgbClr val="ED9131"/>
                </a:solidFill>
                <a:cs typeface="Calibri" panose="020F0502020204030204" pitchFamily="34" charset="0"/>
              </a:rPr>
              <a:t>A dedicated PNC Financial Wellness Consultant  collaborates with your HR team on a customized program.</a:t>
            </a:r>
          </a:p>
        </p:txBody>
      </p:sp>
      <p:sp>
        <p:nvSpPr>
          <p:cNvPr id="13" name="Content Placeholder 2">
            <a:extLst>
              <a:ext uri="{FF2B5EF4-FFF2-40B4-BE49-F238E27FC236}">
                <a16:creationId xmlns:a16="http://schemas.microsoft.com/office/drawing/2014/main" id="{5E80207A-10B3-4949-B966-BDB8D05C3B1D}"/>
              </a:ext>
            </a:extLst>
          </p:cNvPr>
          <p:cNvSpPr txBox="1">
            <a:spLocks/>
          </p:cNvSpPr>
          <p:nvPr/>
        </p:nvSpPr>
        <p:spPr>
          <a:xfrm>
            <a:off x="131669" y="2931585"/>
            <a:ext cx="3393195" cy="4585669"/>
          </a:xfrm>
          <a:prstGeom prst="rect">
            <a:avLst/>
          </a:prstGeom>
        </p:spPr>
        <p:txBody>
          <a:bodyPr vert="horz" lIns="9144" tIns="0" rIns="9144" bIns="0" rtlCol="0">
            <a:noAutofit/>
          </a:bodyPr>
          <a:lstStyle>
            <a:lvl1pPr marL="173038" indent="-173038" algn="l" defTabSz="914378" rtl="0" eaLnBrk="1" latinLnBrk="0" hangingPunct="1">
              <a:lnSpc>
                <a:spcPct val="90000"/>
              </a:lnSpc>
              <a:spcBef>
                <a:spcPts val="1800"/>
              </a:spcBef>
              <a:buClr>
                <a:schemeClr val="tx2"/>
              </a:buClr>
              <a:buFont typeface="Wingdings" panose="05000000000000000000" pitchFamily="2" charset="2"/>
              <a:buChar char="§"/>
              <a:defRPr sz="1400" b="0" kern="1200" baseline="0">
                <a:solidFill>
                  <a:schemeClr val="tx1">
                    <a:lumMod val="65000"/>
                    <a:lumOff val="35000"/>
                  </a:schemeClr>
                </a:solidFill>
                <a:latin typeface="+mn-lt"/>
                <a:ea typeface="+mn-ea"/>
                <a:cs typeface="+mn-cs"/>
              </a:defRPr>
            </a:lvl1pPr>
            <a:lvl2pPr marL="512064" indent="-173736" algn="l" defTabSz="914378" rtl="0" eaLnBrk="1" latinLnBrk="0" hangingPunct="1">
              <a:lnSpc>
                <a:spcPct val="90000"/>
              </a:lnSpc>
              <a:spcBef>
                <a:spcPts val="300"/>
              </a:spcBef>
              <a:buClr>
                <a:schemeClr val="tx2"/>
              </a:buClr>
              <a:buSzPct val="100000"/>
              <a:buFont typeface="Symbol" panose="05050102010706020507" pitchFamily="18" charset="2"/>
              <a:buChar char="-"/>
              <a:defRPr sz="1400" kern="1200">
                <a:solidFill>
                  <a:schemeClr val="tx1">
                    <a:lumMod val="65000"/>
                    <a:lumOff val="35000"/>
                  </a:schemeClr>
                </a:solidFill>
                <a:latin typeface="+mn-lt"/>
                <a:ea typeface="+mn-ea"/>
                <a:cs typeface="+mn-cs"/>
              </a:defRPr>
            </a:lvl2pPr>
            <a:lvl3pPr marL="859536" indent="-173038" algn="l" defTabSz="914378" rtl="0" eaLnBrk="1" latinLnBrk="0" hangingPunct="1">
              <a:lnSpc>
                <a:spcPct val="90000"/>
              </a:lnSpc>
              <a:spcBef>
                <a:spcPts val="300"/>
              </a:spcBef>
              <a:buClr>
                <a:schemeClr val="tx2"/>
              </a:buClr>
              <a:buFont typeface="Courier New" panose="02070309020205020404" pitchFamily="49" charset="0"/>
              <a:buChar char="o"/>
              <a:defRPr sz="1400" kern="1200">
                <a:solidFill>
                  <a:schemeClr val="tx1">
                    <a:lumMod val="65000"/>
                    <a:lumOff val="35000"/>
                  </a:schemeClr>
                </a:solidFill>
                <a:latin typeface="+mn-lt"/>
                <a:ea typeface="+mn-ea"/>
                <a:cs typeface="+mn-cs"/>
              </a:defRPr>
            </a:lvl3pPr>
            <a:lvl4pPr marL="1197864" indent="-169863" algn="l" defTabSz="914378" rtl="0" eaLnBrk="1" latinLnBrk="0" hangingPunct="1">
              <a:lnSpc>
                <a:spcPct val="90000"/>
              </a:lnSpc>
              <a:spcBef>
                <a:spcPts val="300"/>
              </a:spcBef>
              <a:buClr>
                <a:schemeClr val="tx2"/>
              </a:buClr>
              <a:buFont typeface="Symbol" panose="05050102010706020507" pitchFamily="18" charset="2"/>
              <a:buChar char="-"/>
              <a:defRPr sz="1400" kern="1200">
                <a:solidFill>
                  <a:schemeClr val="tx1">
                    <a:lumMod val="65000"/>
                    <a:lumOff val="35000"/>
                  </a:schemeClr>
                </a:solidFill>
                <a:latin typeface="+mn-lt"/>
                <a:ea typeface="+mn-ea"/>
                <a:cs typeface="+mn-cs"/>
              </a:defRPr>
            </a:lvl4pPr>
            <a:lvl5pPr marL="1197864" indent="-173736" algn="l" defTabSz="914378" rtl="0" eaLnBrk="1" latinLnBrk="0" hangingPunct="1">
              <a:lnSpc>
                <a:spcPct val="90000"/>
              </a:lnSpc>
              <a:spcBef>
                <a:spcPts val="300"/>
              </a:spcBef>
              <a:buClr>
                <a:schemeClr val="tx2"/>
              </a:buClr>
              <a:buFont typeface="Arial" panose="020B0604020202020204" pitchFamily="34" charset="0"/>
              <a:buChar char="–"/>
              <a:tabLst/>
              <a:defRPr sz="1400" kern="1200">
                <a:solidFill>
                  <a:schemeClr val="tx1">
                    <a:lumMod val="65000"/>
                    <a:lumOff val="35000"/>
                  </a:schemeClr>
                </a:solidFill>
                <a:latin typeface="+mn-lt"/>
                <a:ea typeface="+mn-ea"/>
                <a:cs typeface="+mn-cs"/>
              </a:defRPr>
            </a:lvl5pPr>
            <a:lvl6pPr marL="1197864" indent="-173736"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6pPr>
            <a:lvl7pPr marL="1197864" indent="-173736"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7pPr>
            <a:lvl8pPr marL="1197864" indent="-173736"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8pPr>
            <a:lvl9pPr marL="1197864" indent="-173736" algn="l" defTabSz="914378" rtl="0" eaLnBrk="1" latinLnBrk="0" hangingPunct="1">
              <a:lnSpc>
                <a:spcPct val="90000"/>
              </a:lnSpc>
              <a:spcBef>
                <a:spcPts val="300"/>
              </a:spcBef>
              <a:buClr>
                <a:schemeClr val="tx2"/>
              </a:buClr>
              <a:buFont typeface="Symbol" panose="05050102010706020507" pitchFamily="18" charset="2"/>
              <a:buChar char="-"/>
              <a:defRPr sz="1400" kern="1200" baseline="0">
                <a:solidFill>
                  <a:schemeClr val="tx1">
                    <a:lumMod val="65000"/>
                    <a:lumOff val="35000"/>
                  </a:schemeClr>
                </a:solidFill>
                <a:latin typeface="+mn-lt"/>
                <a:ea typeface="+mn-ea"/>
                <a:cs typeface="+mn-cs"/>
              </a:defRPr>
            </a:lvl9pPr>
          </a:lstStyle>
          <a:p>
            <a:pPr marL="0" indent="0" algn="ctr">
              <a:buNone/>
            </a:pPr>
            <a:r>
              <a:rPr lang="en-US" sz="2000" b="1" dirty="0">
                <a:solidFill>
                  <a:srgbClr val="006096"/>
                </a:solidFill>
              </a:rPr>
              <a:t>Financial Wellness</a:t>
            </a:r>
            <a:br>
              <a:rPr lang="en-US" sz="2000" b="1" dirty="0">
                <a:solidFill>
                  <a:srgbClr val="006096"/>
                </a:solidFill>
              </a:rPr>
            </a:br>
            <a:r>
              <a:rPr lang="en-US" sz="2000" b="1" dirty="0">
                <a:solidFill>
                  <a:srgbClr val="006096"/>
                </a:solidFill>
              </a:rPr>
              <a:t>Consultant</a:t>
            </a:r>
          </a:p>
          <a:p>
            <a:pPr marL="0" indent="0" algn="ctr">
              <a:buNone/>
            </a:pPr>
            <a:r>
              <a:rPr lang="en-US" sz="2000" b="1" dirty="0">
                <a:solidFill>
                  <a:srgbClr val="ED9131"/>
                </a:solidFill>
              </a:rPr>
              <a:t>+</a:t>
            </a:r>
          </a:p>
          <a:p>
            <a:pPr marL="0" indent="0" algn="ctr">
              <a:buNone/>
            </a:pPr>
            <a:r>
              <a:rPr lang="en-US" sz="2000" b="1" dirty="0">
                <a:solidFill>
                  <a:srgbClr val="006096"/>
                </a:solidFill>
              </a:rPr>
              <a:t>Human Resources</a:t>
            </a:r>
          </a:p>
          <a:p>
            <a:pPr marL="0" indent="0" algn="ctr">
              <a:buNone/>
            </a:pPr>
            <a:r>
              <a:rPr lang="en-US" sz="2000" b="1" dirty="0">
                <a:solidFill>
                  <a:srgbClr val="ED9131"/>
                </a:solidFill>
              </a:rPr>
              <a:t>=</a:t>
            </a:r>
          </a:p>
          <a:p>
            <a:pPr algn="ctr">
              <a:lnSpc>
                <a:spcPct val="100000"/>
              </a:lnSpc>
            </a:pPr>
            <a:r>
              <a:rPr lang="en-US" b="1" dirty="0">
                <a:solidFill>
                  <a:srgbClr val="006096"/>
                </a:solidFill>
              </a:rPr>
              <a:t>Financial Wellness Expertise</a:t>
            </a:r>
          </a:p>
          <a:p>
            <a:pPr algn="ctr">
              <a:lnSpc>
                <a:spcPct val="100000"/>
              </a:lnSpc>
            </a:pPr>
            <a:r>
              <a:rPr lang="en-US" b="1" dirty="0">
                <a:solidFill>
                  <a:srgbClr val="006096"/>
                </a:solidFill>
              </a:rPr>
              <a:t>Company Knowledge</a:t>
            </a:r>
          </a:p>
          <a:p>
            <a:pPr algn="ctr">
              <a:lnSpc>
                <a:spcPct val="100000"/>
              </a:lnSpc>
            </a:pPr>
            <a:r>
              <a:rPr lang="en-US" b="1" dirty="0">
                <a:solidFill>
                  <a:srgbClr val="006096"/>
                </a:solidFill>
              </a:rPr>
              <a:t>Employee Needs</a:t>
            </a:r>
            <a:br>
              <a:rPr lang="en-US" sz="1600" dirty="0"/>
            </a:br>
            <a:endParaRPr lang="en-US" sz="1600" dirty="0"/>
          </a:p>
          <a:p>
            <a:pPr marL="0" indent="0">
              <a:buNone/>
            </a:pPr>
            <a:endParaRPr lang="en-US" sz="1800" dirty="0"/>
          </a:p>
        </p:txBody>
      </p:sp>
      <p:pic>
        <p:nvPicPr>
          <p:cNvPr id="11" name="Picture 10">
            <a:extLst>
              <a:ext uri="{FF2B5EF4-FFF2-40B4-BE49-F238E27FC236}">
                <a16:creationId xmlns:a16="http://schemas.microsoft.com/office/drawing/2014/main" id="{40EC4845-5B4D-4D43-AFCA-3D12208E1287}"/>
              </a:ext>
            </a:extLst>
          </p:cNvPr>
          <p:cNvPicPr>
            <a:picLocks noChangeAspect="1"/>
          </p:cNvPicPr>
          <p:nvPr/>
        </p:nvPicPr>
        <p:blipFill>
          <a:blip r:embed="rId2"/>
          <a:stretch>
            <a:fillRect/>
          </a:stretch>
        </p:blipFill>
        <p:spPr>
          <a:xfrm>
            <a:off x="3724539" y="1582057"/>
            <a:ext cx="5379275" cy="4239145"/>
          </a:xfrm>
          <a:prstGeom prst="rect">
            <a:avLst/>
          </a:prstGeom>
        </p:spPr>
      </p:pic>
    </p:spTree>
    <p:extLst>
      <p:ext uri="{BB962C8B-B14F-4D97-AF65-F5344CB8AC3E}">
        <p14:creationId xmlns:p14="http://schemas.microsoft.com/office/powerpoint/2010/main" val="267364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0563-C054-E74E-AA35-BD8904B55864}"/>
              </a:ext>
            </a:extLst>
          </p:cNvPr>
          <p:cNvSpPr>
            <a:spLocks noGrp="1"/>
          </p:cNvSpPr>
          <p:nvPr>
            <p:ph type="title"/>
          </p:nvPr>
        </p:nvSpPr>
        <p:spPr/>
        <p:txBody>
          <a:bodyPr/>
          <a:lstStyle/>
          <a:p>
            <a:r>
              <a:rPr lang="en-US" dirty="0"/>
              <a:t>PNC Organizational Financial Wellness</a:t>
            </a:r>
          </a:p>
        </p:txBody>
      </p:sp>
      <p:sp>
        <p:nvSpPr>
          <p:cNvPr id="6" name="Text Placeholder 5">
            <a:extLst>
              <a:ext uri="{FF2B5EF4-FFF2-40B4-BE49-F238E27FC236}">
                <a16:creationId xmlns:a16="http://schemas.microsoft.com/office/drawing/2014/main" id="{E2C51AC7-5771-E845-946A-D66BAFAD2BFE}"/>
              </a:ext>
            </a:extLst>
          </p:cNvPr>
          <p:cNvSpPr>
            <a:spLocks noGrp="1"/>
          </p:cNvSpPr>
          <p:nvPr>
            <p:ph type="body" sz="quarter" idx="14"/>
          </p:nvPr>
        </p:nvSpPr>
        <p:spPr/>
        <p:txBody>
          <a:bodyPr/>
          <a:lstStyle/>
          <a:p>
            <a:r>
              <a:rPr lang="en-US" dirty="0"/>
              <a:t>Empowering Every Employee to Achieve Their Goals</a:t>
            </a:r>
          </a:p>
        </p:txBody>
      </p:sp>
      <p:sp>
        <p:nvSpPr>
          <p:cNvPr id="7" name="Right Arrow 6">
            <a:extLst>
              <a:ext uri="{FF2B5EF4-FFF2-40B4-BE49-F238E27FC236}">
                <a16:creationId xmlns:a16="http://schemas.microsoft.com/office/drawing/2014/main" id="{D041417F-FBE6-4E44-A1EA-6166F18E3960}"/>
              </a:ext>
            </a:extLst>
          </p:cNvPr>
          <p:cNvSpPr/>
          <p:nvPr/>
        </p:nvSpPr>
        <p:spPr>
          <a:xfrm>
            <a:off x="138351" y="1592826"/>
            <a:ext cx="8858165" cy="619432"/>
          </a:xfrm>
          <a:prstGeom prst="rightArrow">
            <a:avLst/>
          </a:prstGeom>
          <a:gradFill>
            <a:gsLst>
              <a:gs pos="65000">
                <a:schemeClr val="accent5">
                  <a:lumMod val="100000"/>
                </a:schemeClr>
              </a:gs>
              <a:gs pos="43000">
                <a:schemeClr val="accent5"/>
              </a:gs>
              <a:gs pos="18000">
                <a:schemeClr val="accent1"/>
              </a:gs>
              <a:gs pos="87000">
                <a:schemeClr val="tx2"/>
              </a:gs>
              <a:gs pos="0">
                <a:schemeClr val="accent1"/>
              </a:gs>
              <a:gs pos="100000">
                <a:schemeClr val="tx2"/>
              </a:gs>
            </a:gsLst>
            <a:lin ang="0" scaled="0"/>
          </a:gra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2000" b="1" dirty="0">
                <a:solidFill>
                  <a:schemeClr val="bg1"/>
                </a:solidFill>
              </a:rPr>
              <a:t>PNC Serves Every Employee</a:t>
            </a:r>
          </a:p>
        </p:txBody>
      </p:sp>
      <p:sp>
        <p:nvSpPr>
          <p:cNvPr id="8" name="Rounded Rectangle 7">
            <a:extLst>
              <a:ext uri="{FF2B5EF4-FFF2-40B4-BE49-F238E27FC236}">
                <a16:creationId xmlns:a16="http://schemas.microsoft.com/office/drawing/2014/main" id="{40A264C9-4A99-904C-8E4A-CC26A7FFD4A6}"/>
              </a:ext>
            </a:extLst>
          </p:cNvPr>
          <p:cNvSpPr/>
          <p:nvPr/>
        </p:nvSpPr>
        <p:spPr>
          <a:xfrm>
            <a:off x="175992" y="5427205"/>
            <a:ext cx="8688156" cy="274555"/>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PNC </a:t>
            </a:r>
            <a:r>
              <a:rPr lang="en-US" sz="1400" b="1" dirty="0" err="1">
                <a:solidFill>
                  <a:schemeClr val="bg1"/>
                </a:solidFill>
              </a:rPr>
              <a:t>WorkPlace</a:t>
            </a:r>
            <a:r>
              <a:rPr lang="en-US" sz="1400" b="1" dirty="0">
                <a:solidFill>
                  <a:schemeClr val="bg1"/>
                </a:solidFill>
              </a:rPr>
              <a:t> Banking</a:t>
            </a:r>
            <a:r>
              <a:rPr lang="en-US" sz="1400" b="1" baseline="30000" dirty="0">
                <a:solidFill>
                  <a:schemeClr val="bg1"/>
                </a:solidFill>
              </a:rPr>
              <a:t>®</a:t>
            </a:r>
          </a:p>
        </p:txBody>
      </p:sp>
      <p:sp>
        <p:nvSpPr>
          <p:cNvPr id="9" name="Rectangle 8">
            <a:extLst>
              <a:ext uri="{FF2B5EF4-FFF2-40B4-BE49-F238E27FC236}">
                <a16:creationId xmlns:a16="http://schemas.microsoft.com/office/drawing/2014/main" id="{E5D51AAB-B718-DE42-B9AA-300425D46477}"/>
              </a:ext>
            </a:extLst>
          </p:cNvPr>
          <p:cNvSpPr/>
          <p:nvPr/>
        </p:nvSpPr>
        <p:spPr>
          <a:xfrm>
            <a:off x="132429" y="2164148"/>
            <a:ext cx="2802500" cy="28408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US" sz="1800" b="1" dirty="0">
                <a:solidFill>
                  <a:schemeClr val="accent1"/>
                </a:solidFill>
              </a:rPr>
              <a:t>Broad Employee Base</a:t>
            </a:r>
          </a:p>
        </p:txBody>
      </p:sp>
      <p:sp>
        <p:nvSpPr>
          <p:cNvPr id="10" name="Rectangle 9">
            <a:extLst>
              <a:ext uri="{FF2B5EF4-FFF2-40B4-BE49-F238E27FC236}">
                <a16:creationId xmlns:a16="http://schemas.microsoft.com/office/drawing/2014/main" id="{367E04D2-2886-6540-85E3-246B7DBE02B6}"/>
              </a:ext>
            </a:extLst>
          </p:cNvPr>
          <p:cNvSpPr/>
          <p:nvPr/>
        </p:nvSpPr>
        <p:spPr>
          <a:xfrm>
            <a:off x="6279822" y="2164148"/>
            <a:ext cx="2283023" cy="27455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r"/>
            <a:r>
              <a:rPr lang="en-US" sz="1800" b="1" dirty="0">
                <a:solidFill>
                  <a:schemeClr val="tx2"/>
                </a:solidFill>
              </a:rPr>
              <a:t>Senior Executives</a:t>
            </a:r>
          </a:p>
        </p:txBody>
      </p:sp>
      <p:sp>
        <p:nvSpPr>
          <p:cNvPr id="11" name="Rounded Rectangle 10">
            <a:extLst>
              <a:ext uri="{FF2B5EF4-FFF2-40B4-BE49-F238E27FC236}">
                <a16:creationId xmlns:a16="http://schemas.microsoft.com/office/drawing/2014/main" id="{1EC2C9A3-F037-E74F-825A-636D26DF6242}"/>
              </a:ext>
            </a:extLst>
          </p:cNvPr>
          <p:cNvSpPr/>
          <p:nvPr/>
        </p:nvSpPr>
        <p:spPr>
          <a:xfrm>
            <a:off x="175992" y="5058522"/>
            <a:ext cx="8688156" cy="274555"/>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PNC Virtual Wallet</a:t>
            </a:r>
            <a:r>
              <a:rPr lang="en-US" sz="1400" b="1" baseline="30000" dirty="0">
                <a:solidFill>
                  <a:schemeClr val="bg1"/>
                </a:solidFill>
              </a:rPr>
              <a:t>®</a:t>
            </a:r>
          </a:p>
        </p:txBody>
      </p:sp>
      <p:sp>
        <p:nvSpPr>
          <p:cNvPr id="12" name="Rounded Rectangle 11">
            <a:extLst>
              <a:ext uri="{FF2B5EF4-FFF2-40B4-BE49-F238E27FC236}">
                <a16:creationId xmlns:a16="http://schemas.microsoft.com/office/drawing/2014/main" id="{615A2FC7-777F-3F41-B9B1-2FEA0A40D3DF}"/>
              </a:ext>
            </a:extLst>
          </p:cNvPr>
          <p:cNvSpPr/>
          <p:nvPr/>
        </p:nvSpPr>
        <p:spPr>
          <a:xfrm>
            <a:off x="175991" y="5795888"/>
            <a:ext cx="8688156" cy="274555"/>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PNC Financial Wellness Achievement </a:t>
            </a:r>
            <a:r>
              <a:rPr lang="en-US" sz="1400" b="1" dirty="0" err="1">
                <a:solidFill>
                  <a:schemeClr val="bg1"/>
                </a:solidFill>
              </a:rPr>
              <a:t>Center</a:t>
            </a:r>
            <a:r>
              <a:rPr lang="en-US" sz="1400" b="1" baseline="30000" dirty="0" err="1">
                <a:solidFill>
                  <a:schemeClr val="bg1"/>
                </a:solidFill>
              </a:rPr>
              <a:t>SM</a:t>
            </a:r>
            <a:endParaRPr lang="en-US" sz="1400" b="1" baseline="30000" dirty="0">
              <a:solidFill>
                <a:schemeClr val="bg1"/>
              </a:solidFill>
            </a:endParaRPr>
          </a:p>
        </p:txBody>
      </p:sp>
      <p:sp>
        <p:nvSpPr>
          <p:cNvPr id="13" name="Rounded Rectangle 12">
            <a:extLst>
              <a:ext uri="{FF2B5EF4-FFF2-40B4-BE49-F238E27FC236}">
                <a16:creationId xmlns:a16="http://schemas.microsoft.com/office/drawing/2014/main" id="{BD2F8D7B-D603-0843-94C5-41A9C1C68ED8}"/>
              </a:ext>
            </a:extLst>
          </p:cNvPr>
          <p:cNvSpPr/>
          <p:nvPr/>
        </p:nvSpPr>
        <p:spPr>
          <a:xfrm>
            <a:off x="2962276" y="3981952"/>
            <a:ext cx="5932020" cy="274555"/>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Private Banking</a:t>
            </a:r>
          </a:p>
        </p:txBody>
      </p:sp>
      <p:sp>
        <p:nvSpPr>
          <p:cNvPr id="14" name="Rounded Rectangle 13">
            <a:extLst>
              <a:ext uri="{FF2B5EF4-FFF2-40B4-BE49-F238E27FC236}">
                <a16:creationId xmlns:a16="http://schemas.microsoft.com/office/drawing/2014/main" id="{E9DD6BD2-0360-644B-ADDD-7DF3E7E074CD}"/>
              </a:ext>
            </a:extLst>
          </p:cNvPr>
          <p:cNvSpPr/>
          <p:nvPr/>
        </p:nvSpPr>
        <p:spPr>
          <a:xfrm>
            <a:off x="2962276" y="3613269"/>
            <a:ext cx="5932020" cy="274555"/>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Wealth Strategy</a:t>
            </a:r>
          </a:p>
        </p:txBody>
      </p:sp>
      <p:sp>
        <p:nvSpPr>
          <p:cNvPr id="15" name="Rounded Rectangle 14">
            <a:extLst>
              <a:ext uri="{FF2B5EF4-FFF2-40B4-BE49-F238E27FC236}">
                <a16:creationId xmlns:a16="http://schemas.microsoft.com/office/drawing/2014/main" id="{5921895E-48AD-0A4F-9FDC-3DB87177A125}"/>
              </a:ext>
            </a:extLst>
          </p:cNvPr>
          <p:cNvSpPr/>
          <p:nvPr/>
        </p:nvSpPr>
        <p:spPr>
          <a:xfrm>
            <a:off x="4210050" y="3244586"/>
            <a:ext cx="4697747" cy="274555"/>
          </a:xfrm>
          <a:prstGeom prst="round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Custom Investment Management</a:t>
            </a:r>
          </a:p>
        </p:txBody>
      </p:sp>
      <p:sp>
        <p:nvSpPr>
          <p:cNvPr id="16" name="Rounded Rectangle 15">
            <a:extLst>
              <a:ext uri="{FF2B5EF4-FFF2-40B4-BE49-F238E27FC236}">
                <a16:creationId xmlns:a16="http://schemas.microsoft.com/office/drawing/2014/main" id="{1889E176-5AF6-554D-B2B0-F8DDEA7CEADD}"/>
              </a:ext>
            </a:extLst>
          </p:cNvPr>
          <p:cNvSpPr/>
          <p:nvPr/>
        </p:nvSpPr>
        <p:spPr>
          <a:xfrm>
            <a:off x="5410986" y="2875903"/>
            <a:ext cx="3509805" cy="274555"/>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Trust &amp; Estate Services</a:t>
            </a:r>
          </a:p>
        </p:txBody>
      </p:sp>
      <p:sp>
        <p:nvSpPr>
          <p:cNvPr id="17" name="Rounded Rectangle 16">
            <a:extLst>
              <a:ext uri="{FF2B5EF4-FFF2-40B4-BE49-F238E27FC236}">
                <a16:creationId xmlns:a16="http://schemas.microsoft.com/office/drawing/2014/main" id="{6AB2BE13-9999-4042-ABBE-A5D119C2CAF5}"/>
              </a:ext>
            </a:extLst>
          </p:cNvPr>
          <p:cNvSpPr/>
          <p:nvPr/>
        </p:nvSpPr>
        <p:spPr>
          <a:xfrm>
            <a:off x="5718412" y="2507220"/>
            <a:ext cx="3216122" cy="290571"/>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Ultra-High-Net-Worth Family Office</a:t>
            </a:r>
          </a:p>
        </p:txBody>
      </p:sp>
      <p:sp>
        <p:nvSpPr>
          <p:cNvPr id="18" name="Rounded Rectangle 17">
            <a:extLst>
              <a:ext uri="{FF2B5EF4-FFF2-40B4-BE49-F238E27FC236}">
                <a16:creationId xmlns:a16="http://schemas.microsoft.com/office/drawing/2014/main" id="{5F27F439-597E-734B-8C8D-8B78D7F9A7D2}"/>
              </a:ext>
            </a:extLst>
          </p:cNvPr>
          <p:cNvSpPr/>
          <p:nvPr/>
        </p:nvSpPr>
        <p:spPr>
          <a:xfrm>
            <a:off x="175991" y="6164569"/>
            <a:ext cx="3990409" cy="274555"/>
          </a:xfrm>
          <a:prstGeom prst="round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err="1">
                <a:solidFill>
                  <a:schemeClr val="bg1"/>
                </a:solidFill>
              </a:rPr>
              <a:t>indi</a:t>
            </a:r>
            <a:r>
              <a:rPr lang="en-US" sz="1400" b="1" dirty="0">
                <a:solidFill>
                  <a:schemeClr val="bg1"/>
                </a:solidFill>
              </a:rPr>
              <a:t> Card</a:t>
            </a:r>
          </a:p>
        </p:txBody>
      </p:sp>
      <p:sp>
        <p:nvSpPr>
          <p:cNvPr id="19" name="Rounded Rectangle 18">
            <a:extLst>
              <a:ext uri="{FF2B5EF4-FFF2-40B4-BE49-F238E27FC236}">
                <a16:creationId xmlns:a16="http://schemas.microsoft.com/office/drawing/2014/main" id="{09530867-B0DE-BF46-B0AF-23D31992FF21}"/>
              </a:ext>
            </a:extLst>
          </p:cNvPr>
          <p:cNvSpPr/>
          <p:nvPr/>
        </p:nvSpPr>
        <p:spPr>
          <a:xfrm>
            <a:off x="175992" y="4689839"/>
            <a:ext cx="8688156" cy="274555"/>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PNC </a:t>
            </a:r>
            <a:r>
              <a:rPr lang="en-US" sz="1400" b="1" dirty="0" err="1">
                <a:solidFill>
                  <a:schemeClr val="bg1"/>
                </a:solidFill>
              </a:rPr>
              <a:t>BeneFit</a:t>
            </a:r>
            <a:r>
              <a:rPr lang="en-US" sz="1400" b="1" dirty="0">
                <a:solidFill>
                  <a:schemeClr val="bg1"/>
                </a:solidFill>
              </a:rPr>
              <a:t> Plus</a:t>
            </a:r>
          </a:p>
        </p:txBody>
      </p:sp>
      <p:sp>
        <p:nvSpPr>
          <p:cNvPr id="20" name="Rectangle 19">
            <a:extLst>
              <a:ext uri="{FF2B5EF4-FFF2-40B4-BE49-F238E27FC236}">
                <a16:creationId xmlns:a16="http://schemas.microsoft.com/office/drawing/2014/main" id="{A0F4F43F-7823-E144-8B32-71FE74E11A27}"/>
              </a:ext>
            </a:extLst>
          </p:cNvPr>
          <p:cNvSpPr/>
          <p:nvPr/>
        </p:nvSpPr>
        <p:spPr>
          <a:xfrm>
            <a:off x="3271347" y="2164148"/>
            <a:ext cx="2564428" cy="27455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800" b="1" dirty="0">
                <a:solidFill>
                  <a:schemeClr val="accent5"/>
                </a:solidFill>
              </a:rPr>
              <a:t>Middle Management</a:t>
            </a:r>
          </a:p>
        </p:txBody>
      </p:sp>
      <p:sp>
        <p:nvSpPr>
          <p:cNvPr id="21" name="Rectangle 20">
            <a:extLst>
              <a:ext uri="{FF2B5EF4-FFF2-40B4-BE49-F238E27FC236}">
                <a16:creationId xmlns:a16="http://schemas.microsoft.com/office/drawing/2014/main" id="{50A84242-FAD1-B641-92D6-1A31A235C704}"/>
              </a:ext>
            </a:extLst>
          </p:cNvPr>
          <p:cNvSpPr/>
          <p:nvPr/>
        </p:nvSpPr>
        <p:spPr>
          <a:xfrm>
            <a:off x="117987" y="958647"/>
            <a:ext cx="8908025" cy="545688"/>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endParaRPr lang="en-US" sz="1400" b="1" dirty="0">
              <a:solidFill>
                <a:schemeClr val="bg1"/>
              </a:solidFill>
            </a:endParaRPr>
          </a:p>
        </p:txBody>
      </p:sp>
      <p:sp>
        <p:nvSpPr>
          <p:cNvPr id="22" name="Rectangle 21">
            <a:extLst>
              <a:ext uri="{FF2B5EF4-FFF2-40B4-BE49-F238E27FC236}">
                <a16:creationId xmlns:a16="http://schemas.microsoft.com/office/drawing/2014/main" id="{C4DFC5F8-66FC-214D-804B-E87796A8A94F}"/>
              </a:ext>
            </a:extLst>
          </p:cNvPr>
          <p:cNvSpPr/>
          <p:nvPr/>
        </p:nvSpPr>
        <p:spPr>
          <a:xfrm>
            <a:off x="44247" y="1032177"/>
            <a:ext cx="9040761" cy="634391"/>
          </a:xfrm>
          <a:prstGeom prst="rect">
            <a:avLst/>
          </a:prstGeom>
          <a:noFill/>
          <a:ln w="28575">
            <a:noFill/>
            <a:prstDash val="dash"/>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500" b="1" dirty="0">
                <a:solidFill>
                  <a:srgbClr val="ED9131"/>
                </a:solidFill>
                <a:cs typeface="Calibri" panose="020F0502020204030204" pitchFamily="34" charset="0"/>
              </a:rPr>
              <a:t>PNC SOLUTIONS MEET EMPLOYEES WHEREVER THEY ARE ON THEIR FINANCIAL JOURNEY</a:t>
            </a:r>
            <a:endParaRPr lang="en-US" sz="1500" dirty="0">
              <a:solidFill>
                <a:srgbClr val="ED9131"/>
              </a:solidFill>
              <a:cs typeface="Calibri" panose="020F0502020204030204" pitchFamily="34" charset="0"/>
            </a:endParaRPr>
          </a:p>
          <a:p>
            <a:endParaRPr lang="en-US" sz="1600" b="1" dirty="0">
              <a:solidFill>
                <a:srgbClr val="F58025"/>
              </a:solidFill>
              <a:cs typeface="Calibri" panose="020F0502020204030204" pitchFamily="34" charset="0"/>
            </a:endParaRPr>
          </a:p>
        </p:txBody>
      </p:sp>
      <p:sp>
        <p:nvSpPr>
          <p:cNvPr id="23" name="Rounded Rectangle 22">
            <a:extLst>
              <a:ext uri="{FF2B5EF4-FFF2-40B4-BE49-F238E27FC236}">
                <a16:creationId xmlns:a16="http://schemas.microsoft.com/office/drawing/2014/main" id="{3B2254D5-3EC5-D24D-8EB9-25F739FA571B}"/>
              </a:ext>
            </a:extLst>
          </p:cNvPr>
          <p:cNvSpPr/>
          <p:nvPr/>
        </p:nvSpPr>
        <p:spPr>
          <a:xfrm>
            <a:off x="175992" y="4328652"/>
            <a:ext cx="8688156" cy="274555"/>
          </a:xfrm>
          <a:prstGeom prst="round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400" b="1" dirty="0">
                <a:solidFill>
                  <a:schemeClr val="bg1"/>
                </a:solidFill>
              </a:rPr>
              <a:t>PNC Retirement Plan Services</a:t>
            </a:r>
          </a:p>
        </p:txBody>
      </p:sp>
    </p:spTree>
    <p:extLst>
      <p:ext uri="{BB962C8B-B14F-4D97-AF65-F5344CB8AC3E}">
        <p14:creationId xmlns:p14="http://schemas.microsoft.com/office/powerpoint/2010/main" val="1634130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3319-D8A5-4880-8E04-6401DD355981}"/>
              </a:ext>
            </a:extLst>
          </p:cNvPr>
          <p:cNvSpPr>
            <a:spLocks noGrp="1"/>
          </p:cNvSpPr>
          <p:nvPr>
            <p:ph type="title"/>
          </p:nvPr>
        </p:nvSpPr>
        <p:spPr/>
        <p:txBody>
          <a:bodyPr/>
          <a:lstStyle/>
          <a:p>
            <a:r>
              <a:rPr lang="en-US" dirty="0"/>
              <a:t>Polling Question 4</a:t>
            </a:r>
          </a:p>
        </p:txBody>
      </p:sp>
      <p:sp>
        <p:nvSpPr>
          <p:cNvPr id="3" name="Content Placeholder 2">
            <a:extLst>
              <a:ext uri="{FF2B5EF4-FFF2-40B4-BE49-F238E27FC236}">
                <a16:creationId xmlns:a16="http://schemas.microsoft.com/office/drawing/2014/main" id="{B14C881B-E07A-43A1-A23C-1CB4437CB1CE}"/>
              </a:ext>
            </a:extLst>
          </p:cNvPr>
          <p:cNvSpPr>
            <a:spLocks noGrp="1"/>
          </p:cNvSpPr>
          <p:nvPr>
            <p:ph idx="1"/>
          </p:nvPr>
        </p:nvSpPr>
        <p:spPr/>
        <p:txBody>
          <a:bodyPr/>
          <a:lstStyle/>
          <a:p>
            <a:r>
              <a:rPr lang="en-US" sz="2000" b="1" dirty="0">
                <a:solidFill>
                  <a:schemeClr val="tx2"/>
                </a:solidFill>
              </a:rPr>
              <a:t>If info and education to help improve your financial wellness are of interest to you, which topics are you most interested in?</a:t>
            </a:r>
          </a:p>
          <a:p>
            <a:pPr lvl="1"/>
            <a:r>
              <a:rPr lang="en-US" sz="2000" dirty="0">
                <a:solidFill>
                  <a:schemeClr val="tx2"/>
                </a:solidFill>
              </a:rPr>
              <a:t>Retirement - Owning a Home - Credit Scores and Reports - Student Debt Management - Health Savings Accounts</a:t>
            </a:r>
          </a:p>
          <a:p>
            <a:endParaRPr lang="en-US" dirty="0"/>
          </a:p>
        </p:txBody>
      </p:sp>
      <p:sp>
        <p:nvSpPr>
          <p:cNvPr id="4" name="Text Placeholder 3">
            <a:extLst>
              <a:ext uri="{FF2B5EF4-FFF2-40B4-BE49-F238E27FC236}">
                <a16:creationId xmlns:a16="http://schemas.microsoft.com/office/drawing/2014/main" id="{A4986ECF-50D4-4CF2-9ABA-3AE81F82C2A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43925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1A15-BC1D-DE42-98B2-E8376B4FBDB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108800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D873-9357-A544-9786-84A513CD0BD1}"/>
              </a:ext>
            </a:extLst>
          </p:cNvPr>
          <p:cNvSpPr>
            <a:spLocks noGrp="1"/>
          </p:cNvSpPr>
          <p:nvPr>
            <p:ph type="title"/>
          </p:nvPr>
        </p:nvSpPr>
        <p:spPr>
          <a:xfrm>
            <a:off x="127000" y="110118"/>
            <a:ext cx="7762542" cy="305199"/>
          </a:xfrm>
        </p:spPr>
        <p:txBody>
          <a:bodyPr/>
          <a:lstStyle/>
          <a:p>
            <a:r>
              <a:rPr lang="en-US" dirty="0"/>
              <a:t>Next Steps</a:t>
            </a:r>
          </a:p>
        </p:txBody>
      </p:sp>
      <p:sp>
        <p:nvSpPr>
          <p:cNvPr id="8" name="Rounded Rectangle 7">
            <a:extLst>
              <a:ext uri="{FF2B5EF4-FFF2-40B4-BE49-F238E27FC236}">
                <a16:creationId xmlns:a16="http://schemas.microsoft.com/office/drawing/2014/main" id="{B3E0F59B-CA21-6644-88AB-2267724C71F0}"/>
              </a:ext>
            </a:extLst>
          </p:cNvPr>
          <p:cNvSpPr/>
          <p:nvPr/>
        </p:nvSpPr>
        <p:spPr>
          <a:xfrm>
            <a:off x="277645" y="3357768"/>
            <a:ext cx="4872251" cy="914400"/>
          </a:xfrm>
          <a:prstGeom prst="roundRect">
            <a:avLst>
              <a:gd name="adj" fmla="val 0"/>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lIns="365760" tIns="45720" rIns="91440" bIns="91440" rtlCol="0" anchor="ctr"/>
          <a:lstStyle/>
          <a:p>
            <a:pPr marL="285750" indent="-285750">
              <a:spcAft>
                <a:spcPts val="1800"/>
              </a:spcAft>
              <a:buClr>
                <a:schemeClr val="tx2"/>
              </a:buClr>
              <a:buFont typeface="Wingdings" pitchFamily="2" charset="2"/>
              <a:buChar char="q"/>
            </a:pPr>
            <a:r>
              <a:rPr lang="en-US" sz="1600" dirty="0">
                <a:solidFill>
                  <a:srgbClr val="006096"/>
                </a:solidFill>
              </a:rPr>
              <a:t>Explore your employee financial wellness needs with your PNC Organizational Financial Wellness representative </a:t>
            </a:r>
          </a:p>
          <a:p>
            <a:pPr marL="285750" indent="-285750">
              <a:spcAft>
                <a:spcPts val="1800"/>
              </a:spcAft>
              <a:buClr>
                <a:schemeClr val="tx2"/>
              </a:buClr>
              <a:buFont typeface="Wingdings" pitchFamily="2" charset="2"/>
              <a:buChar char="q"/>
            </a:pPr>
            <a:r>
              <a:rPr lang="en-US" sz="1600" dirty="0">
                <a:solidFill>
                  <a:srgbClr val="006096"/>
                </a:solidFill>
              </a:rPr>
              <a:t>Select the solutions from the PNC Organizational Financial Wellness program that align with the needs of your workforce</a:t>
            </a:r>
          </a:p>
          <a:p>
            <a:pPr marL="285750" indent="-285750">
              <a:buClr>
                <a:schemeClr val="tx2"/>
              </a:buClr>
              <a:buFont typeface="Wingdings" pitchFamily="2" charset="2"/>
              <a:buChar char="q"/>
            </a:pPr>
            <a:r>
              <a:rPr lang="en-US" sz="1600" dirty="0">
                <a:solidFill>
                  <a:srgbClr val="006096"/>
                </a:solidFill>
              </a:rPr>
              <a:t>Work with your PNC Organizational Financial Wellness representative to implement and encourage engagement</a:t>
            </a:r>
            <a:endParaRPr lang="en-US" sz="1600" dirty="0">
              <a:solidFill>
                <a:srgbClr val="EA5288"/>
              </a:solidFill>
            </a:endParaRPr>
          </a:p>
        </p:txBody>
      </p:sp>
      <p:sp>
        <p:nvSpPr>
          <p:cNvPr id="14" name="Oval 13">
            <a:extLst>
              <a:ext uri="{FF2B5EF4-FFF2-40B4-BE49-F238E27FC236}">
                <a16:creationId xmlns:a16="http://schemas.microsoft.com/office/drawing/2014/main" id="{2C9A658F-BB8A-8748-B33D-7D59B72F2203}"/>
              </a:ext>
            </a:extLst>
          </p:cNvPr>
          <p:cNvSpPr/>
          <p:nvPr/>
        </p:nvSpPr>
        <p:spPr>
          <a:xfrm>
            <a:off x="166571" y="1110465"/>
            <a:ext cx="1062317" cy="1062317"/>
          </a:xfrm>
          <a:prstGeom prst="ellipse">
            <a:avLst/>
          </a:prstGeom>
          <a:solidFill>
            <a:schemeClr val="bg1"/>
          </a:solidFill>
          <a:ln w="31750">
            <a:solidFill>
              <a:srgbClr val="F58025"/>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pic>
        <p:nvPicPr>
          <p:cNvPr id="15" name="Picture 14">
            <a:extLst>
              <a:ext uri="{FF2B5EF4-FFF2-40B4-BE49-F238E27FC236}">
                <a16:creationId xmlns:a16="http://schemas.microsoft.com/office/drawing/2014/main" id="{45833780-86A0-F249-8F79-516362CEE14C}"/>
              </a:ext>
            </a:extLst>
          </p:cNvPr>
          <p:cNvPicPr>
            <a:picLocks noChangeAspect="1"/>
          </p:cNvPicPr>
          <p:nvPr/>
        </p:nvPicPr>
        <p:blipFill>
          <a:blip r:embed="rId2"/>
          <a:stretch>
            <a:fillRect/>
          </a:stretch>
        </p:blipFill>
        <p:spPr>
          <a:xfrm>
            <a:off x="309347" y="1143001"/>
            <a:ext cx="906093" cy="906093"/>
          </a:xfrm>
          <a:prstGeom prst="rect">
            <a:avLst/>
          </a:prstGeom>
        </p:spPr>
      </p:pic>
      <p:sp>
        <p:nvSpPr>
          <p:cNvPr id="3" name="TextBox 2">
            <a:extLst>
              <a:ext uri="{FF2B5EF4-FFF2-40B4-BE49-F238E27FC236}">
                <a16:creationId xmlns:a16="http://schemas.microsoft.com/office/drawing/2014/main" id="{3D188CBA-AFD6-8B48-A8AB-9A57FA425504}"/>
              </a:ext>
            </a:extLst>
          </p:cNvPr>
          <p:cNvSpPr txBox="1"/>
          <p:nvPr/>
        </p:nvSpPr>
        <p:spPr>
          <a:xfrm>
            <a:off x="1384119" y="1710268"/>
            <a:ext cx="3971499" cy="709684"/>
          </a:xfrm>
          <a:prstGeom prst="rect">
            <a:avLst/>
          </a:prstGeom>
          <a:noFill/>
        </p:spPr>
        <p:txBody>
          <a:bodyPr wrap="square" lIns="0" tIns="0" rIns="0" bIns="0" rtlCol="0">
            <a:noAutofit/>
          </a:bodyPr>
          <a:lstStyle/>
          <a:p>
            <a:r>
              <a:rPr lang="en-US" sz="1800" b="1" dirty="0">
                <a:solidFill>
                  <a:schemeClr val="tx2"/>
                </a:solidFill>
              </a:rPr>
              <a:t>Next Steps</a:t>
            </a:r>
          </a:p>
        </p:txBody>
      </p:sp>
      <p:sp>
        <p:nvSpPr>
          <p:cNvPr id="17" name="Rectangle 16">
            <a:extLst>
              <a:ext uri="{FF2B5EF4-FFF2-40B4-BE49-F238E27FC236}">
                <a16:creationId xmlns:a16="http://schemas.microsoft.com/office/drawing/2014/main" id="{77D42B04-1B4C-7641-828E-4ECCA8425BC6}"/>
              </a:ext>
            </a:extLst>
          </p:cNvPr>
          <p:cNvSpPr/>
          <p:nvPr/>
        </p:nvSpPr>
        <p:spPr>
          <a:xfrm>
            <a:off x="5486399" y="958645"/>
            <a:ext cx="3539613" cy="5560141"/>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18" name="TextBox 17">
            <a:extLst>
              <a:ext uri="{FF2B5EF4-FFF2-40B4-BE49-F238E27FC236}">
                <a16:creationId xmlns:a16="http://schemas.microsoft.com/office/drawing/2014/main" id="{6BCAB65A-222E-B048-9634-1196329C47EC}"/>
              </a:ext>
            </a:extLst>
          </p:cNvPr>
          <p:cNvSpPr txBox="1"/>
          <p:nvPr/>
        </p:nvSpPr>
        <p:spPr>
          <a:xfrm>
            <a:off x="5720687" y="1175982"/>
            <a:ext cx="3232244" cy="709684"/>
          </a:xfrm>
          <a:prstGeom prst="rect">
            <a:avLst/>
          </a:prstGeom>
          <a:noFill/>
        </p:spPr>
        <p:txBody>
          <a:bodyPr wrap="square" lIns="0" tIns="0" rIns="0" bIns="0" rtlCol="0">
            <a:noAutofit/>
          </a:bodyPr>
          <a:lstStyle/>
          <a:p>
            <a:r>
              <a:rPr lang="en-US" sz="1600" dirty="0">
                <a:solidFill>
                  <a:schemeClr val="tx2"/>
                </a:solidFill>
              </a:rPr>
              <a:t>Many of the Organizational Financial Wellness solutions are offered at no cost or administrative burden and can be customized to the needs of your organization. Your dedicated Organizational Financial Wellness Consultant can help you to achieve your goals.</a:t>
            </a:r>
            <a:r>
              <a:rPr lang="en-US" sz="1800" dirty="0">
                <a:solidFill>
                  <a:schemeClr val="tx2"/>
                </a:solidFill>
              </a:rPr>
              <a:t> </a:t>
            </a:r>
          </a:p>
        </p:txBody>
      </p:sp>
      <p:sp>
        <p:nvSpPr>
          <p:cNvPr id="5" name="Rectangle 4">
            <a:extLst>
              <a:ext uri="{FF2B5EF4-FFF2-40B4-BE49-F238E27FC236}">
                <a16:creationId xmlns:a16="http://schemas.microsoft.com/office/drawing/2014/main" id="{3D12C45E-9EB6-834A-953D-C0C5516EE1B0}"/>
              </a:ext>
            </a:extLst>
          </p:cNvPr>
          <p:cNvSpPr/>
          <p:nvPr/>
        </p:nvSpPr>
        <p:spPr>
          <a:xfrm>
            <a:off x="5629702" y="3422276"/>
            <a:ext cx="3323229" cy="1769715"/>
          </a:xfrm>
          <a:prstGeom prst="rect">
            <a:avLst/>
          </a:prstGeom>
        </p:spPr>
        <p:txBody>
          <a:bodyPr wrap="square">
            <a:spAutoFit/>
          </a:bodyPr>
          <a:lstStyle/>
          <a:p>
            <a:pPr>
              <a:spcAft>
                <a:spcPts val="600"/>
              </a:spcAft>
            </a:pPr>
            <a:r>
              <a:rPr lang="en-US" sz="1800" b="1">
                <a:solidFill>
                  <a:schemeClr val="accent2"/>
                </a:solidFill>
              </a:rPr>
              <a:t>Vikki Kertes</a:t>
            </a:r>
            <a:br>
              <a:rPr lang="en-US" sz="1800" b="1" dirty="0">
                <a:solidFill>
                  <a:schemeClr val="accent2"/>
                </a:solidFill>
              </a:rPr>
            </a:br>
            <a:r>
              <a:rPr lang="en-US" sz="1800" i="1" dirty="0">
                <a:solidFill>
                  <a:schemeClr val="accent2"/>
                </a:solidFill>
              </a:rPr>
              <a:t>Central and Southwest PA Organizational Financial Wellness Market Manager</a:t>
            </a:r>
            <a:endParaRPr lang="en-US" sz="1800" i="1" dirty="0">
              <a:solidFill>
                <a:srgbClr val="EA5288"/>
              </a:solidFill>
            </a:endParaRPr>
          </a:p>
          <a:p>
            <a:r>
              <a:rPr lang="en-US" sz="1600" dirty="0">
                <a:solidFill>
                  <a:schemeClr val="tx2"/>
                </a:solidFill>
              </a:rPr>
              <a:t>Vikki.Kertes@pnc.com</a:t>
            </a:r>
            <a:endParaRPr lang="en-US" sz="1600" dirty="0">
              <a:solidFill>
                <a:srgbClr val="EA5288"/>
              </a:solidFill>
            </a:endParaRPr>
          </a:p>
          <a:p>
            <a:r>
              <a:rPr lang="en-US" sz="1600" dirty="0">
                <a:solidFill>
                  <a:schemeClr val="tx2"/>
                </a:solidFill>
              </a:rPr>
              <a:t>216-222-5643</a:t>
            </a:r>
            <a:endParaRPr lang="en-US" sz="1600" dirty="0">
              <a:solidFill>
                <a:srgbClr val="EA5288"/>
              </a:solidFill>
            </a:endParaRPr>
          </a:p>
        </p:txBody>
      </p:sp>
    </p:spTree>
    <p:extLst>
      <p:ext uri="{BB962C8B-B14F-4D97-AF65-F5344CB8AC3E}">
        <p14:creationId xmlns:p14="http://schemas.microsoft.com/office/powerpoint/2010/main" val="1393408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F8BC-4EB5-4A49-97BB-CC671A643434}"/>
              </a:ext>
            </a:extLst>
          </p:cNvPr>
          <p:cNvSpPr>
            <a:spLocks noGrp="1"/>
          </p:cNvSpPr>
          <p:nvPr>
            <p:ph type="title"/>
          </p:nvPr>
        </p:nvSpPr>
        <p:spPr/>
        <p:txBody>
          <a:bodyPr/>
          <a:lstStyle/>
          <a:p>
            <a:r>
              <a:rPr lang="en-US" dirty="0"/>
              <a:t>Standard Disclosure</a:t>
            </a:r>
          </a:p>
        </p:txBody>
      </p:sp>
      <p:sp>
        <p:nvSpPr>
          <p:cNvPr id="6" name="Content Placeholder 1">
            <a:extLst>
              <a:ext uri="{FF2B5EF4-FFF2-40B4-BE49-F238E27FC236}">
                <a16:creationId xmlns:a16="http://schemas.microsoft.com/office/drawing/2014/main" id="{DF6D4A2A-D8EE-9148-B284-DACF330BDBDB}"/>
              </a:ext>
            </a:extLst>
          </p:cNvPr>
          <p:cNvSpPr>
            <a:spLocks noGrp="1"/>
          </p:cNvSpPr>
          <p:nvPr>
            <p:ph idx="1"/>
          </p:nvPr>
        </p:nvSpPr>
        <p:spPr>
          <a:xfrm>
            <a:off x="181594" y="1074824"/>
            <a:ext cx="8902933" cy="6134287"/>
          </a:xfrm>
        </p:spPr>
        <p:txBody>
          <a:bodyPr/>
          <a:lstStyle/>
          <a:p>
            <a:pPr marL="0" indent="0">
              <a:buNone/>
            </a:pPr>
            <a:r>
              <a:rPr lang="en-US" sz="700" b="1" dirty="0"/>
              <a:t>1 </a:t>
            </a:r>
            <a:r>
              <a:rPr lang="en-US" sz="700" dirty="0"/>
              <a:t>To be awarded $100 cash, you must be a PNC </a:t>
            </a:r>
            <a:r>
              <a:rPr lang="en-US" sz="700" dirty="0" err="1"/>
              <a:t>WorkPlace</a:t>
            </a:r>
            <a:r>
              <a:rPr lang="en-US" sz="700" dirty="0"/>
              <a:t> Banking participant and make a qualified referral. A referral is qualified if the individual you referred (the “Referee”): 1) is qualified for the PNC </a:t>
            </a:r>
            <a:r>
              <a:rPr lang="en-US" sz="700" dirty="0" err="1"/>
              <a:t>WorkPlace</a:t>
            </a:r>
            <a:r>
              <a:rPr lang="en-US" sz="700" dirty="0"/>
              <a:t> Banking program; 2) does not have signing authority on an existing PNC Bank consumer checking account, did not close an account within the past 90 days, and was not paid a promotional premium within the past 12 months; 3) presents the Coupon ID or referral form upon account opening; 4) opens an eligible PNC </a:t>
            </a:r>
            <a:r>
              <a:rPr lang="en-US" sz="700" dirty="0" err="1"/>
              <a:t>WorkPlace</a:t>
            </a:r>
            <a:r>
              <a:rPr lang="en-US" sz="700" dirty="0"/>
              <a:t> Banking checking account; and 5) satisfies the specific requirements to earn the monetary reward applicable to their eligible PNC </a:t>
            </a:r>
            <a:r>
              <a:rPr lang="en-US" sz="700" dirty="0" err="1"/>
              <a:t>WorkPlace</a:t>
            </a:r>
            <a:r>
              <a:rPr lang="en-US" sz="700" dirty="0"/>
              <a:t> Banking checking account available at the time they open the account. To qualify for the PNC Workplace Banking program’s new customer offer, the Referee must be employed by a company that participates in the PNC </a:t>
            </a:r>
            <a:r>
              <a:rPr lang="en-US" sz="700" dirty="0" err="1"/>
              <a:t>WorkPlace</a:t>
            </a:r>
            <a:r>
              <a:rPr lang="en-US" sz="700" dirty="0"/>
              <a:t> Banking program. </a:t>
            </a:r>
          </a:p>
          <a:p>
            <a:pPr marL="0" indent="0">
              <a:spcBef>
                <a:spcPts val="600"/>
              </a:spcBef>
              <a:buNone/>
            </a:pPr>
            <a:r>
              <a:rPr lang="en-US" sz="700" dirty="0"/>
              <a:t>$100 cash will be awarded to your account within 60 to 90 days after the monetary reward is issued to the coworker.</a:t>
            </a:r>
          </a:p>
          <a:p>
            <a:pPr marL="0" indent="0">
              <a:spcBef>
                <a:spcPts val="600"/>
              </a:spcBef>
              <a:buNone/>
            </a:pPr>
            <a:r>
              <a:rPr lang="en-US" sz="700" dirty="0"/>
              <a:t>The $100 cash award is limited to ten referral payments per year — up to $1,000 per 12-month period. This offer may be extended, modified or withdrawn at any time without prior notice and may vary by market. The value of the reward may be reported on Internal Revenue Service (IRS) Form 1099, and may be considered taxable income to you. Please consult your tax advisor regarding your specific situation. </a:t>
            </a:r>
          </a:p>
          <a:p>
            <a:pPr marL="0" indent="0">
              <a:buNone/>
            </a:pPr>
            <a:r>
              <a:rPr lang="en-US" sz="700" b="1" dirty="0"/>
              <a:t>2 </a:t>
            </a:r>
            <a:r>
              <a:rPr lang="en-US" sz="700" dirty="0"/>
              <a:t>To qualify for the $300 mortgage account reward, at the time of mortgage application the PNC </a:t>
            </a:r>
            <a:r>
              <a:rPr lang="en-US" sz="700" dirty="0" err="1"/>
              <a:t>WorkPlace</a:t>
            </a:r>
            <a:r>
              <a:rPr lang="en-US" sz="700" dirty="0"/>
              <a:t> Banking customer must have an eligible PNC </a:t>
            </a:r>
            <a:r>
              <a:rPr lang="en-US" sz="700" dirty="0" err="1"/>
              <a:t>WorkPlace</a:t>
            </a:r>
            <a:r>
              <a:rPr lang="en-US" sz="700" dirty="0"/>
              <a:t> Banking Virtual Wallet with Performance Select, Virtual Wallet with Performance Spend, Virtual Wallet Checking Pro, Performance Select Checking account or Performance Checking account, and must establish a qualifying, automatic mortgage payment that must occur within 180 days following the mortgage application. A qualifying, automatic mortgage payment is defined as a recurring PNC Mortgage loan payment electronically deducted from an eligible PNC </a:t>
            </a:r>
            <a:r>
              <a:rPr lang="en-US" sz="700" dirty="0" err="1"/>
              <a:t>WorkPlace</a:t>
            </a:r>
            <a:r>
              <a:rPr lang="en-US" sz="700" dirty="0"/>
              <a:t> Banking account. This includes recurring payments set up via Online Bill Pay. Mortgage payments initiated from a PNC Checking account via online transfers do not qualify as automatic payments. </a:t>
            </a:r>
          </a:p>
          <a:p>
            <a:pPr marL="0" indent="0">
              <a:spcBef>
                <a:spcPts val="600"/>
              </a:spcBef>
              <a:buNone/>
            </a:pPr>
            <a:r>
              <a:rPr lang="en-US" sz="700" dirty="0"/>
              <a:t>PNC </a:t>
            </a:r>
            <a:r>
              <a:rPr lang="en-US" sz="700" dirty="0" err="1"/>
              <a:t>WorkPlace</a:t>
            </a:r>
            <a:r>
              <a:rPr lang="en-US" sz="700" dirty="0"/>
              <a:t> Banking checking account must remain open in order for you to receive the $300 reward, which will be credited to the eligible checking account within 90 days after conditions have been met and will be identified as “CREDITS WORKPLACE MORTG” on your monthly checking account statement. $300 reward may be subject to tax reporting. </a:t>
            </a:r>
          </a:p>
          <a:p>
            <a:pPr marL="0" indent="0">
              <a:spcBef>
                <a:spcPts val="600"/>
              </a:spcBef>
              <a:buNone/>
            </a:pPr>
            <a:r>
              <a:rPr lang="en-US" sz="700" dirty="0"/>
              <a:t>Limit one mortgage premium per PNC </a:t>
            </a:r>
            <a:r>
              <a:rPr lang="en-US" sz="700" dirty="0" err="1"/>
              <a:t>WorkPlace</a:t>
            </a:r>
            <a:r>
              <a:rPr lang="en-US" sz="700" dirty="0"/>
              <a:t> Banking checking account. If multiple mortgage accounts are opened with the same signer (or signers), only one account will be eligible for the cash offer. For this offer, signing authority will be defined by the customer name(s) and Social Security number(s) registered on the account. </a:t>
            </a:r>
          </a:p>
          <a:p>
            <a:pPr marL="0" indent="0">
              <a:spcBef>
                <a:spcPts val="600"/>
              </a:spcBef>
              <a:buNone/>
            </a:pPr>
            <a:r>
              <a:rPr lang="en-US" sz="700" dirty="0"/>
              <a:t>PNC is a registered service mark of The PNC Financial Services Group, Inc. (“PNC”). All loans are provided by PNC Bank, National Association, a subsidiary of PNC, and are subject to credit approval and property appraisal. Terms and conditions of this offer are subject to change without notice. </a:t>
            </a:r>
            <a:endParaRPr lang="en-US" sz="700" b="1" dirty="0"/>
          </a:p>
          <a:p>
            <a:pPr marL="0" indent="0">
              <a:buNone/>
            </a:pPr>
            <a:r>
              <a:rPr lang="en-US" sz="700" b="1" dirty="0"/>
              <a:t>3 </a:t>
            </a:r>
            <a:r>
              <a:rPr lang="en-US" sz="700" dirty="0"/>
              <a:t>To qualify for the $100 bonus, when applying for a new credit card, the PNC </a:t>
            </a:r>
            <a:r>
              <a:rPr lang="en-US" sz="700" dirty="0" err="1"/>
              <a:t>WorkPlace</a:t>
            </a:r>
            <a:r>
              <a:rPr lang="en-US" sz="700" dirty="0"/>
              <a:t> Banking customer must have an eligible PNC </a:t>
            </a:r>
            <a:r>
              <a:rPr lang="en-US" sz="700" dirty="0" err="1"/>
              <a:t>WorkPlace</a:t>
            </a:r>
            <a:r>
              <a:rPr lang="en-US" sz="700" dirty="0"/>
              <a:t> Banking Virtual Wallet with Performance Select, Virtual Wallet with Performance Spend, Virtual Wallet Checking Pro, Performance Select Checking account or Performance Checking account, open a new PNC Core, PNC points or PNC Cash Rewards credit card and make at least $1,000 in purchases within the first 90 days following credit card account opening. </a:t>
            </a:r>
          </a:p>
          <a:p>
            <a:pPr marL="0" indent="0">
              <a:spcBef>
                <a:spcPts val="600"/>
              </a:spcBef>
              <a:buNone/>
            </a:pPr>
            <a:r>
              <a:rPr lang="en-US" sz="700" dirty="0"/>
              <a:t>The $100 will be in the form of a credit to the eligible checking account provided within 90 days following the purchase that enabled you to meet the $1,000 minimum requirement. The $100 credit will be identified as “CREDITS WORKPLACE CRCARD” on your monthly checking account statement. Your Workplace Banking checking account must remain open in order for you to receive the $100 credit. The $100 credit may be subject to tax reporting. Limit one $100 credit per PNC </a:t>
            </a:r>
            <a:r>
              <a:rPr lang="en-US" sz="700" dirty="0" err="1"/>
              <a:t>WorkPlace</a:t>
            </a:r>
            <a:r>
              <a:rPr lang="en-US" sz="700" dirty="0"/>
              <a:t> Banking qualifying checking customer. If multiple credit cards are opened with the same primary borrower, only one credit card account will be eligible for the $100 offer. As used in this offer, the term “purchases” has the same meaning as “qualifying purchase” in the PNC points Program reward terms and conditions, as “purchase” in the PNC Cash Rewards Program reward terms and conditions, or as “purchase” under the account terms for PNC Core. That means that, in general, as used in this offer, “purchases” does not mean all transactions you may make with your credit card account. Some limited transactions, such as cash advance transactions (including the purchase of cash equivalent products) and balance transfers are excluded. Also, fees and interest, even if included in the purchase balance on your account, never earn rewards and are not treated as purchases for purposes of qualifying for the bonus offer. </a:t>
            </a:r>
          </a:p>
          <a:p>
            <a:pPr marL="0" indent="0">
              <a:spcBef>
                <a:spcPts val="600"/>
              </a:spcBef>
              <a:buNone/>
            </a:pPr>
            <a:r>
              <a:rPr lang="en-US" sz="700" dirty="0"/>
              <a:t>For details about excluded transactions, please see the complete reward program terms and conditions available on </a:t>
            </a:r>
            <a:r>
              <a:rPr lang="en-US" sz="700" dirty="0" err="1"/>
              <a:t>pnc.com</a:t>
            </a:r>
            <a:r>
              <a:rPr lang="en-US" sz="700" dirty="0"/>
              <a:t>/</a:t>
            </a:r>
            <a:r>
              <a:rPr lang="en-US" sz="700" dirty="0" err="1"/>
              <a:t>creditcards</a:t>
            </a:r>
            <a:r>
              <a:rPr lang="en-US" sz="700" dirty="0"/>
              <a:t>. </a:t>
            </a:r>
          </a:p>
          <a:p>
            <a:pPr marL="0" indent="0">
              <a:spcBef>
                <a:spcPts val="600"/>
              </a:spcBef>
              <a:buNone/>
            </a:pPr>
            <a:r>
              <a:rPr lang="en-US" sz="700" dirty="0"/>
              <a:t>Obtaining a PNC Bank credit card account is subject to credit approval. PNC Bank, National Association, is the creditor and issuer of the credit cards referenced in this offer. For details on reward programs, please refer to the applicable reward terms and conditions, which are available at </a:t>
            </a:r>
            <a:r>
              <a:rPr lang="en-US" sz="700" dirty="0" err="1"/>
              <a:t>pnc.com</a:t>
            </a:r>
            <a:r>
              <a:rPr lang="en-US" sz="700" dirty="0"/>
              <a:t>/</a:t>
            </a:r>
            <a:r>
              <a:rPr lang="en-US" sz="700" dirty="0" err="1"/>
              <a:t>creditcards</a:t>
            </a:r>
            <a:r>
              <a:rPr lang="en-US" sz="700" dirty="0"/>
              <a:t>. This offer may be modified or discontinued at any time and without notice. Must apply for the credit card at the branch or through a PNC </a:t>
            </a:r>
            <a:r>
              <a:rPr lang="en-US" sz="700" dirty="0" err="1"/>
              <a:t>WorkPlace</a:t>
            </a:r>
            <a:r>
              <a:rPr lang="en-US" sz="700" dirty="0"/>
              <a:t> Banker. </a:t>
            </a:r>
          </a:p>
          <a:p>
            <a:pPr marL="0" indent="0">
              <a:spcBef>
                <a:spcPts val="600"/>
              </a:spcBef>
              <a:buNone/>
            </a:pPr>
            <a:r>
              <a:rPr lang="en-US" sz="700" dirty="0"/>
              <a:t>PNC Bank, National Association, is the issuer of the PNC Bank credit cards described herein. Bank deposit products and services provided by PNC Bank, National Association, </a:t>
            </a:r>
            <a:r>
              <a:rPr lang="en-US" sz="700" b="1" dirty="0"/>
              <a:t>Member FDIC</a:t>
            </a:r>
            <a:r>
              <a:rPr lang="en-US" sz="700" dirty="0"/>
              <a:t>. </a:t>
            </a:r>
          </a:p>
          <a:p>
            <a:pPr marL="0" indent="0">
              <a:spcBef>
                <a:spcPts val="600"/>
              </a:spcBef>
              <a:buNone/>
            </a:pPr>
            <a:r>
              <a:rPr lang="en-US" sz="700" dirty="0"/>
              <a:t>Terms and conditions of these offers are subject to change without notice.</a:t>
            </a:r>
          </a:p>
          <a:p>
            <a:pPr marL="0" indent="0">
              <a:spcBef>
                <a:spcPts val="600"/>
              </a:spcBef>
              <a:buNone/>
            </a:pPr>
            <a:r>
              <a:rPr lang="en-US" sz="700" dirty="0"/>
              <a:t> </a:t>
            </a:r>
          </a:p>
          <a:p>
            <a:pPr marL="0" indent="0">
              <a:spcBef>
                <a:spcPts val="1200"/>
              </a:spcBef>
              <a:buNone/>
            </a:pPr>
            <a:endParaRPr lang="en-US" sz="700" b="1" dirty="0"/>
          </a:p>
          <a:p>
            <a:pPr marL="0" indent="0">
              <a:buNone/>
            </a:pPr>
            <a:endParaRPr lang="en-US" sz="700" dirty="0"/>
          </a:p>
        </p:txBody>
      </p:sp>
    </p:spTree>
    <p:extLst>
      <p:ext uri="{BB962C8B-B14F-4D97-AF65-F5344CB8AC3E}">
        <p14:creationId xmlns:p14="http://schemas.microsoft.com/office/powerpoint/2010/main" val="1741940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FED5-508A-354F-8380-4E21CF439246}"/>
              </a:ext>
            </a:extLst>
          </p:cNvPr>
          <p:cNvSpPr>
            <a:spLocks noGrp="1"/>
          </p:cNvSpPr>
          <p:nvPr>
            <p:ph type="title"/>
          </p:nvPr>
        </p:nvSpPr>
        <p:spPr/>
        <p:txBody>
          <a:bodyPr/>
          <a:lstStyle/>
          <a:p>
            <a:r>
              <a:rPr lang="en-US" dirty="0"/>
              <a:t>Standard Disclosure</a:t>
            </a:r>
          </a:p>
        </p:txBody>
      </p:sp>
      <p:sp>
        <p:nvSpPr>
          <p:cNvPr id="6" name="Content Placeholder 1">
            <a:extLst>
              <a:ext uri="{FF2B5EF4-FFF2-40B4-BE49-F238E27FC236}">
                <a16:creationId xmlns:a16="http://schemas.microsoft.com/office/drawing/2014/main" id="{2850C38F-F470-FD45-9A01-673415C89A7A}"/>
              </a:ext>
            </a:extLst>
          </p:cNvPr>
          <p:cNvSpPr>
            <a:spLocks noGrp="1"/>
          </p:cNvSpPr>
          <p:nvPr>
            <p:ph idx="1"/>
          </p:nvPr>
        </p:nvSpPr>
        <p:spPr>
          <a:xfrm>
            <a:off x="241067" y="966635"/>
            <a:ext cx="8902933" cy="5679825"/>
          </a:xfrm>
        </p:spPr>
        <p:txBody>
          <a:bodyPr/>
          <a:lstStyle/>
          <a:p>
            <a:pPr marL="0" indent="0">
              <a:spcAft>
                <a:spcPts val="0"/>
              </a:spcAft>
              <a:buNone/>
            </a:pPr>
            <a:r>
              <a:rPr lang="en-US" sz="700" dirty="0"/>
              <a:t>Visa is a registered trademark of Visa International Service Association and used under license.</a:t>
            </a:r>
          </a:p>
          <a:p>
            <a:pPr marL="0" indent="0">
              <a:spcBef>
                <a:spcPts val="600"/>
              </a:spcBef>
              <a:buNone/>
            </a:pPr>
            <a:r>
              <a:rPr lang="en-US" sz="700" dirty="0"/>
              <a:t>Google Play store is a trademark of Google LLC.  </a:t>
            </a:r>
          </a:p>
          <a:p>
            <a:pPr marL="0" indent="0">
              <a:spcBef>
                <a:spcPts val="400"/>
              </a:spcBef>
              <a:buNone/>
            </a:pPr>
            <a:r>
              <a:rPr lang="en-US" sz="700" dirty="0"/>
              <a:t>App Store is a service mark of Apple Inc., registered in the U.S. and other countries.</a:t>
            </a:r>
          </a:p>
          <a:p>
            <a:pPr marL="0" indent="0">
              <a:spcBef>
                <a:spcPts val="400"/>
              </a:spcBef>
              <a:buNone/>
            </a:pPr>
            <a:r>
              <a:rPr lang="en-US" sz="700" dirty="0"/>
              <a:t>PNC, PNC Bank, PNC </a:t>
            </a:r>
            <a:r>
              <a:rPr lang="en-US" sz="700" dirty="0" err="1"/>
              <a:t>WorkPlace</a:t>
            </a:r>
            <a:r>
              <a:rPr lang="en-US" sz="700" dirty="0"/>
              <a:t> Banking, PNC Core, PNC points, PNC Cash Rewards, Virtual Wallet, ACHIEVEMENT, PINACLE, Save Now, Working Cash, </a:t>
            </a:r>
            <a:r>
              <a:rPr lang="en-US" sz="700" dirty="0" err="1"/>
              <a:t>ActivePay</a:t>
            </a:r>
            <a:r>
              <a:rPr lang="en-US" sz="700" dirty="0"/>
              <a:t>, Global Trade Excellence, Midland Loan Services, Enterprise!, CMBS Investor Insight, Portfolio Investor Insight, Borrower Insight, Shared Servicing, PNC </a:t>
            </a:r>
            <a:r>
              <a:rPr lang="en-US" sz="700" dirty="0" err="1"/>
              <a:t>Riverarch</a:t>
            </a:r>
            <a:r>
              <a:rPr lang="en-US" sz="700" dirty="0"/>
              <a:t> Capital, PNC </a:t>
            </a:r>
            <a:r>
              <a:rPr lang="en-US" sz="700" dirty="0" err="1"/>
              <a:t>Erieview</a:t>
            </a:r>
            <a:r>
              <a:rPr lang="en-US" sz="700" dirty="0"/>
              <a:t> Capital, and Solebury Capital are registered marks of The PNC Financial Services Group, Inc. (“PNC”). </a:t>
            </a:r>
          </a:p>
          <a:p>
            <a:pPr marL="0" indent="0">
              <a:spcBef>
                <a:spcPts val="600"/>
              </a:spcBef>
              <a:buNone/>
            </a:pPr>
            <a:r>
              <a:rPr lang="en-US" sz="700" dirty="0"/>
              <a:t>Bank deposit, treasury management and lending products and services, foreign exchange and derivative products (including commodity derivatives), and investment and wealth management and fiduciary services, are provided by PNC Bank, National Association (“PNC Bank”), a wholly owned subsidiary of PNC and </a:t>
            </a:r>
            <a:r>
              <a:rPr lang="en-US" sz="700" b="1" dirty="0"/>
              <a:t>Member FDIC</a:t>
            </a:r>
            <a:r>
              <a:rPr lang="en-US" sz="700" dirty="0"/>
              <a:t>. Certain fiduciary and agency services are provided by PNC Delaware Trust Company. Equipment financing and leasing products are provided by PNC Equipment Finance, LLC, a wholly owned subsidiary of PNC Bank. Energy financing is provided by PNC Energy Capital LLC, a wholly owned subsidiary of PNC Equipment Finance, LLC. Aircraft financing is provided by PNC Aviation Finance, a division of PNC Equipment Finance, LLC. Asset–based lending is provided by PNC Business Credit, a division of PNC Bank and PNC Financial Services UK Ltd (an indirect wholly owned subsidiary of PNC Bank) in the United Kingdom. Specialty finance products are provided by Steel City Capital Funding, a division of PNC Bank, and specialty finance advisory services are provided by PNC Steel City Advisors, LLC, an SEC-registered investment adviser and a wholly owned subsidiary of PNC Bank. Merchant services are provided by PNC Merchant Services Company. Direct equity investing and mezzanine financing are conducted by PNC Capital Finance, LLC through its PNC </a:t>
            </a:r>
            <a:r>
              <a:rPr lang="en-US" sz="700" dirty="0" err="1"/>
              <a:t>Riverarch</a:t>
            </a:r>
            <a:r>
              <a:rPr lang="en-US" sz="700" dirty="0"/>
              <a:t> Capital, PNC Mezzanine Capital and PNC </a:t>
            </a:r>
            <a:r>
              <a:rPr lang="en-US" sz="700" dirty="0" err="1"/>
              <a:t>Erieview</a:t>
            </a:r>
            <a:r>
              <a:rPr lang="en-US" sz="700" dirty="0"/>
              <a:t> Capital divisions. Investment banking and capital markets activities are conducted by PNC through its subsidiaries PNC Bank, PNC Capital Markets LLC, Harris Williams LLC, </a:t>
            </a:r>
            <a:r>
              <a:rPr lang="en-US" sz="700" dirty="0" err="1"/>
              <a:t>Solebury</a:t>
            </a:r>
            <a:r>
              <a:rPr lang="en-US" sz="700" dirty="0"/>
              <a:t> Capital LLC, and </a:t>
            </a:r>
            <a:r>
              <a:rPr lang="en-US" sz="700" dirty="0" err="1"/>
              <a:t>Sixpoint</a:t>
            </a:r>
            <a:r>
              <a:rPr lang="en-US" sz="700" dirty="0"/>
              <a:t> Partners LLC. Services such as public finance investment banking services, securities underwriting, and securities sales and trading are provided by PNC Capital Markets LLC. Mergers &amp; acquisitions advisory and related services are provided by PNC Capital Markets, LLC, Harris Williams LLC, Harris Williams &amp; Co. Ltd., and Harris Williams &amp; Co. Corporate Finance Advisors GmbH. Harris Williams &amp; Co. Ltd is a private limited company incorporated under English law with its registered office at 5</a:t>
            </a:r>
            <a:r>
              <a:rPr lang="en-US" sz="700" baseline="30000" dirty="0"/>
              <a:t>th</a:t>
            </a:r>
            <a:r>
              <a:rPr lang="en-US" sz="700" dirty="0"/>
              <a:t> Floor, 6 St Andrew Street, London EC4A 3AE, UK, registered with the Registrar of Companies for England and Wales (registration number 07078852). Harris Williams &amp; Co. Ltd is authorized and regulated by the Financial Conduct Authority. Harris Williams &amp; Co. Corporate Finance Advisors GmbH is registered in the commercial register of the local court of Frankfurt am Main, Germany, under HRB 107540. The registered address is </a:t>
            </a:r>
            <a:r>
              <a:rPr lang="en-US" sz="700" dirty="0" err="1"/>
              <a:t>Bockenheimer</a:t>
            </a:r>
            <a:r>
              <a:rPr lang="en-US" sz="700" dirty="0"/>
              <a:t> </a:t>
            </a:r>
            <a:r>
              <a:rPr lang="en-US" sz="700" dirty="0" err="1"/>
              <a:t>Landstrasse</a:t>
            </a:r>
            <a:r>
              <a:rPr lang="en-US" sz="700" dirty="0"/>
              <a:t> 33-35, 60325 Frankfurt am Main, Germany (email address: </a:t>
            </a:r>
            <a:r>
              <a:rPr lang="en-US" sz="700" u="sng" dirty="0">
                <a:hlinkClick r:id="rId2"/>
              </a:rPr>
              <a:t>hwgermany@harriswilliams.com</a:t>
            </a:r>
            <a:r>
              <a:rPr lang="en-US" sz="700" dirty="0"/>
              <a:t>). </a:t>
            </a:r>
            <a:r>
              <a:rPr lang="en-US" sz="700" dirty="0" err="1"/>
              <a:t>Geschäftsführer</a:t>
            </a:r>
            <a:r>
              <a:rPr lang="en-US" sz="700" dirty="0"/>
              <a:t>/Directors: Jeffery H. Perkins, Paul </a:t>
            </a:r>
            <a:r>
              <a:rPr lang="en-US" sz="700" dirty="0" err="1"/>
              <a:t>Poggi</a:t>
            </a:r>
            <a:r>
              <a:rPr lang="en-US" sz="700" dirty="0"/>
              <a:t>. (VAT No. awaited). Harris Williams is a trade name under which Harris Williams LLC, Harris Williams &amp; Co. Ltd, and Harris Williams &amp; Co. Corporate Finance Advisors GmbH conduct business. Equity capital markets advisory and related services are provided by PNC Capital Markets, LLC, Inc., Harris Williams LLC, Harris Williams &amp; Co. Ltd, Harris Williams &amp; Co. Corporate Finance Advisors GmbH, and </a:t>
            </a:r>
            <a:r>
              <a:rPr lang="en-US" sz="700" dirty="0" err="1"/>
              <a:t>Solebury</a:t>
            </a:r>
            <a:r>
              <a:rPr lang="en-US" sz="700" dirty="0"/>
              <a:t> Capital LLC. PNC Capital Markets LLC, Harris Williams LLC, </a:t>
            </a:r>
            <a:r>
              <a:rPr lang="en-US" sz="700" dirty="0" err="1"/>
              <a:t>Solebury</a:t>
            </a:r>
            <a:r>
              <a:rPr lang="en-US" sz="700" dirty="0"/>
              <a:t> Capital LLC, and </a:t>
            </a:r>
            <a:r>
              <a:rPr lang="en-US" sz="700" dirty="0" err="1"/>
              <a:t>Sixpoint</a:t>
            </a:r>
            <a:r>
              <a:rPr lang="en-US" sz="700" dirty="0"/>
              <a:t> Partners LLC are registered broker-dealers and members of FINRA and SIPC. Retail brokerage services and managed account advisory services are offered by PNC Investments LLC, a registered broker-dealer and an SEC-registered investment adviser and member of FINRA and SIPC. Annuities and other insurance products are offered through PNC Insurance Services, LLC. PNC Bank is not registered as a municipal advisor under the Dodd-Frank Wall Street Reform and Consumer Protection Act (“Act”). PNC Bank and certain of its affiliates including PNC TC, LLC, an SEC-registered investment adviser wholly owned by PNC Bank, do business as PNC Real Estate. PNC Real Estate provides commercial real estate financing and related services. Through its Tax Credit Solutions segment, PNC Real Estate provides lending services, equity investments and equity investment services relating to Low Income Housing Tax Credit (“LIHTC”), affordable housing preservation, New Markets Tax Credit (“NMTC”) and Historic Tax Credit (“HTC”) investments. PNC TC, LLC provides investment advisory services to funds sponsored by PNC Real Estate for LIHTC, HTC and affordable housing preservation investments. Registration with the SEC does not imply a certain level of skill or training. This material does not constitute an offer to sell or a solicitation of an offer to buy any investment product. Risks of each fund, as well as information regarding the investments, risks, and expenses of each fund, are described in the fund’s private placement memorandum (PPM) or other offering documents. Please read the PPM and other offering documents carefully before investing. </a:t>
            </a:r>
          </a:p>
          <a:p>
            <a:pPr marL="0" indent="0">
              <a:spcBef>
                <a:spcPts val="600"/>
              </a:spcBef>
              <a:buNone/>
            </a:pPr>
            <a:r>
              <a:rPr lang="en-US" sz="700" b="1" u="sng" dirty="0"/>
              <a:t>Important Investor Information – Securities, insurance, foreign exchange, and derivative products are:</a:t>
            </a:r>
            <a:endParaRPr lang="en-US" sz="700" dirty="0"/>
          </a:p>
          <a:p>
            <a:pPr marL="0" indent="0">
              <a:spcBef>
                <a:spcPts val="1200"/>
              </a:spcBef>
              <a:spcAft>
                <a:spcPts val="800"/>
              </a:spcAft>
              <a:buNone/>
            </a:pPr>
            <a:r>
              <a:rPr lang="en-US" sz="700" b="1" dirty="0"/>
              <a:t>Not FDIC Insured • Not Bank Guaranteed • Not A Deposit</a:t>
            </a:r>
            <a:br>
              <a:rPr lang="en-US" sz="700" b="1" dirty="0"/>
            </a:br>
            <a:r>
              <a:rPr lang="en-US" sz="700" b="1" dirty="0"/>
              <a:t>Not Insured By Any Federal Government Agency • May Lose Value</a:t>
            </a:r>
            <a:endParaRPr lang="en-US" sz="700" dirty="0"/>
          </a:p>
          <a:p>
            <a:pPr marL="0" indent="0">
              <a:spcBef>
                <a:spcPts val="600"/>
              </a:spcBef>
              <a:buNone/>
            </a:pPr>
            <a:r>
              <a:rPr lang="en-US" sz="700" dirty="0"/>
              <a:t>In Canada, PNC Bank Canada Branch, the Canadian branch of PNC Bank, provides bank deposit, treasury management, lending (including asset-based lending) and leasing products and services. Deposits with PNC Bank Canada Branch are not insured by the Canada Deposit Insurance Corporation or by the United States Federal Deposit Insurance Corporation.</a:t>
            </a:r>
          </a:p>
          <a:p>
            <a:pPr marL="0" indent="0">
              <a:spcBef>
                <a:spcPts val="600"/>
              </a:spcBef>
              <a:spcAft>
                <a:spcPts val="400"/>
              </a:spcAft>
              <a:buNone/>
            </a:pPr>
            <a:r>
              <a:rPr lang="en-US" sz="700" dirty="0"/>
              <a:t>PNC does not charge a fee for the mobile banking service. However, a supported mobile device is needed to use mobile banking. Also, your wireless carrier may charge you for data usage. Check with your wireless carrier </a:t>
            </a:r>
            <a:br>
              <a:rPr lang="en-US" sz="700" dirty="0"/>
            </a:br>
            <a:r>
              <a:rPr lang="en-US" sz="700" dirty="0"/>
              <a:t>for details regarding your specific wireless plan and any data usage or text messaging charges that may apply.</a:t>
            </a:r>
          </a:p>
          <a:p>
            <a:pPr marL="0" indent="0">
              <a:spcBef>
                <a:spcPts val="0"/>
              </a:spcBef>
              <a:spcAft>
                <a:spcPts val="400"/>
              </a:spcAft>
              <a:buNone/>
            </a:pPr>
            <a:r>
              <a:rPr lang="en-US" sz="700" dirty="0"/>
              <a:t>Lending, leasing and equity products and services, as well as certain other banking products and services, require credit approval.    </a:t>
            </a:r>
          </a:p>
          <a:p>
            <a:pPr marL="0" indent="0">
              <a:spcBef>
                <a:spcPts val="0"/>
              </a:spcBef>
              <a:spcAft>
                <a:spcPts val="0"/>
              </a:spcAft>
              <a:buNone/>
            </a:pPr>
            <a:r>
              <a:rPr lang="en-US" sz="700" dirty="0"/>
              <a:t>PNC does not provide legal, tax or accounting advice unless, with respect to tax advice, PNC Bank has entered into a written tax services agreement.</a:t>
            </a:r>
          </a:p>
          <a:p>
            <a:pPr marL="0" indent="0">
              <a:spcBef>
                <a:spcPts val="400"/>
              </a:spcBef>
              <a:buNone/>
            </a:pPr>
            <a:r>
              <a:rPr lang="en-US" sz="700" dirty="0"/>
              <a:t>Banking and lending products and services, bank deposit products and treasury management services for clients and/or customers are provided by PNC Bank, National Association, a wholly-owned subsidiary</a:t>
            </a:r>
            <a:br>
              <a:rPr lang="en-US" sz="700" dirty="0"/>
            </a:br>
            <a:r>
              <a:rPr lang="en-US" sz="700" dirty="0"/>
              <a:t>of PNC and </a:t>
            </a:r>
            <a:r>
              <a:rPr lang="en-US" sz="700" b="1" dirty="0"/>
              <a:t>Member FDIC</a:t>
            </a:r>
            <a:r>
              <a:rPr lang="en-US" sz="700" dirty="0"/>
              <a:t>. </a:t>
            </a:r>
          </a:p>
          <a:p>
            <a:pPr marL="0" indent="0">
              <a:spcBef>
                <a:spcPts val="0"/>
              </a:spcBef>
              <a:buNone/>
            </a:pPr>
            <a:endParaRPr lang="en-US" sz="700" dirty="0"/>
          </a:p>
          <a:p>
            <a:pPr marL="0" indent="0">
              <a:spcBef>
                <a:spcPts val="600"/>
              </a:spcBef>
              <a:buNone/>
            </a:pPr>
            <a:r>
              <a:rPr lang="en-US" sz="700" dirty="0"/>
              <a:t>©2020 The PNC Financial Services Group, Inc. All rights reserved.				</a:t>
            </a:r>
          </a:p>
          <a:p>
            <a:pPr marL="0" indent="0">
              <a:buNone/>
            </a:pPr>
            <a:endParaRPr lang="en-US" sz="700" dirty="0"/>
          </a:p>
          <a:p>
            <a:pPr marL="0" indent="0">
              <a:spcBef>
                <a:spcPts val="600"/>
              </a:spcBef>
              <a:buNone/>
            </a:pPr>
            <a:endParaRPr lang="en-US" sz="700" dirty="0"/>
          </a:p>
          <a:p>
            <a:pPr marL="0" indent="0">
              <a:spcBef>
                <a:spcPts val="600"/>
              </a:spcBef>
              <a:buNone/>
            </a:pPr>
            <a:endParaRPr lang="en-US" sz="700" dirty="0"/>
          </a:p>
        </p:txBody>
      </p:sp>
      <p:pic>
        <p:nvPicPr>
          <p:cNvPr id="7" name="Picture 6">
            <a:extLst>
              <a:ext uri="{FF2B5EF4-FFF2-40B4-BE49-F238E27FC236}">
                <a16:creationId xmlns:a16="http://schemas.microsoft.com/office/drawing/2014/main" id="{25958BC8-D4A2-E641-B027-997BCC0D640E}"/>
              </a:ext>
            </a:extLst>
          </p:cNvPr>
          <p:cNvPicPr>
            <a:picLocks noChangeAspect="1"/>
          </p:cNvPicPr>
          <p:nvPr/>
        </p:nvPicPr>
        <p:blipFill>
          <a:blip r:embed="rId3"/>
          <a:stretch>
            <a:fillRect/>
          </a:stretch>
        </p:blipFill>
        <p:spPr>
          <a:xfrm>
            <a:off x="4475399" y="5972166"/>
            <a:ext cx="457240" cy="434385"/>
          </a:xfrm>
          <a:prstGeom prst="rect">
            <a:avLst/>
          </a:prstGeom>
        </p:spPr>
      </p:pic>
      <p:sp>
        <p:nvSpPr>
          <p:cNvPr id="3" name="Rectangle 2">
            <a:extLst>
              <a:ext uri="{FF2B5EF4-FFF2-40B4-BE49-F238E27FC236}">
                <a16:creationId xmlns:a16="http://schemas.microsoft.com/office/drawing/2014/main" id="{2652C6D1-D975-AD4E-8157-82C51FA86A73}"/>
              </a:ext>
            </a:extLst>
          </p:cNvPr>
          <p:cNvSpPr/>
          <p:nvPr/>
        </p:nvSpPr>
        <p:spPr>
          <a:xfrm>
            <a:off x="198526" y="4362391"/>
            <a:ext cx="2916000" cy="352800"/>
          </a:xfrm>
          <a:prstGeom prst="rect">
            <a:avLst/>
          </a:prstGeom>
          <a:noFill/>
          <a:ln>
            <a:solidFill>
              <a:schemeClr val="tx1">
                <a:lumMod val="65000"/>
                <a:lumOff val="35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Tree>
    <p:extLst>
      <p:ext uri="{BB962C8B-B14F-4D97-AF65-F5344CB8AC3E}">
        <p14:creationId xmlns:p14="http://schemas.microsoft.com/office/powerpoint/2010/main" val="290013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EBE1-D003-1244-BFFD-FDB30A766C1D}"/>
              </a:ext>
            </a:extLst>
          </p:cNvPr>
          <p:cNvSpPr>
            <a:spLocks noGrp="1"/>
          </p:cNvSpPr>
          <p:nvPr>
            <p:ph type="title"/>
          </p:nvPr>
        </p:nvSpPr>
        <p:spPr/>
        <p:txBody>
          <a:bodyPr/>
          <a:lstStyle/>
          <a:p>
            <a:r>
              <a:rPr lang="en-US" dirty="0"/>
              <a:t>Financial Stressors Can Have a Large </a:t>
            </a:r>
            <a:br>
              <a:rPr lang="en-US" dirty="0"/>
            </a:br>
            <a:r>
              <a:rPr lang="en-US" dirty="0"/>
              <a:t>Impact on Employees</a:t>
            </a:r>
          </a:p>
        </p:txBody>
      </p:sp>
      <p:sp>
        <p:nvSpPr>
          <p:cNvPr id="5" name="Text Placeholder 4">
            <a:extLst>
              <a:ext uri="{FF2B5EF4-FFF2-40B4-BE49-F238E27FC236}">
                <a16:creationId xmlns:a16="http://schemas.microsoft.com/office/drawing/2014/main" id="{2C38C3E0-C8B4-D647-8803-AF3636FD5A8B}"/>
              </a:ext>
            </a:extLst>
          </p:cNvPr>
          <p:cNvSpPr>
            <a:spLocks noGrp="1"/>
          </p:cNvSpPr>
          <p:nvPr>
            <p:ph type="body" sz="quarter" idx="13"/>
          </p:nvPr>
        </p:nvSpPr>
        <p:spPr>
          <a:xfrm>
            <a:off x="132429" y="6447431"/>
            <a:ext cx="8879142" cy="179255"/>
          </a:xfrm>
        </p:spPr>
        <p:txBody>
          <a:bodyPr/>
          <a:lstStyle/>
          <a:p>
            <a:r>
              <a:rPr lang="en-US" dirty="0"/>
              <a:t>Sources: Stress in America Generation Z, PwC, 2018; Employee Financial Wellness Survey, PwC, 2018; Cost of Financial Illiteracy in 2018 Study, The National Financial Educators Council, 2019; 2017 RICP</a:t>
            </a:r>
            <a:r>
              <a:rPr lang="en-US" baseline="30000" dirty="0"/>
              <a:t>®</a:t>
            </a:r>
            <a:r>
              <a:rPr lang="en-US" dirty="0"/>
              <a:t> Retirement Income Literacy Report, The American College of Financial Services, 2017; 2018 Expectations &amp; Experiences: Household Finances Study, Fiserv, 2018</a:t>
            </a:r>
          </a:p>
          <a:p>
            <a:endParaRPr lang="en-US" dirty="0"/>
          </a:p>
        </p:txBody>
      </p:sp>
      <p:sp>
        <p:nvSpPr>
          <p:cNvPr id="38" name="Rectangle 37">
            <a:extLst>
              <a:ext uri="{FF2B5EF4-FFF2-40B4-BE49-F238E27FC236}">
                <a16:creationId xmlns:a16="http://schemas.microsoft.com/office/drawing/2014/main" id="{DB1FECB9-9AF0-A34A-8AF7-A8EA17AAF773}"/>
              </a:ext>
            </a:extLst>
          </p:cNvPr>
          <p:cNvSpPr/>
          <p:nvPr/>
        </p:nvSpPr>
        <p:spPr>
          <a:xfrm>
            <a:off x="117987" y="958645"/>
            <a:ext cx="8908025" cy="2846439"/>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39" name="TextBox 38">
            <a:extLst>
              <a:ext uri="{FF2B5EF4-FFF2-40B4-BE49-F238E27FC236}">
                <a16:creationId xmlns:a16="http://schemas.microsoft.com/office/drawing/2014/main" id="{024CED87-89B2-C148-B2F5-D5068615CCF4}"/>
              </a:ext>
            </a:extLst>
          </p:cNvPr>
          <p:cNvSpPr txBox="1"/>
          <p:nvPr/>
        </p:nvSpPr>
        <p:spPr>
          <a:xfrm>
            <a:off x="7042102" y="2702233"/>
            <a:ext cx="1716892" cy="1280160"/>
          </a:xfrm>
          <a:prstGeom prst="rect">
            <a:avLst/>
          </a:prstGeom>
          <a:noFill/>
        </p:spPr>
        <p:txBody>
          <a:bodyPr wrap="square" lIns="0" tIns="0" rIns="0" bIns="0" rtlCol="0" anchor="t">
            <a:noAutofit/>
          </a:bodyPr>
          <a:lstStyle/>
          <a:p>
            <a:pPr algn="ctr">
              <a:lnSpc>
                <a:spcPct val="90000"/>
              </a:lnSpc>
            </a:pPr>
            <a:r>
              <a:rPr lang="en-US" sz="1200" dirty="0">
                <a:solidFill>
                  <a:schemeClr val="tx1">
                    <a:lumMod val="65000"/>
                    <a:lumOff val="35000"/>
                  </a:schemeClr>
                </a:solidFill>
              </a:rPr>
              <a:t>Each employee loses </a:t>
            </a:r>
            <a:r>
              <a:rPr lang="en-US" sz="1800" b="1" dirty="0">
                <a:solidFill>
                  <a:srgbClr val="006096"/>
                </a:solidFill>
              </a:rPr>
              <a:t>$1,230</a:t>
            </a:r>
            <a:r>
              <a:rPr lang="en-US" sz="1200" b="1" dirty="0">
                <a:solidFill>
                  <a:srgbClr val="006096"/>
                </a:solidFill>
              </a:rPr>
              <a:t> </a:t>
            </a:r>
            <a:r>
              <a:rPr lang="en-US" sz="1200" dirty="0">
                <a:solidFill>
                  <a:schemeClr val="tx1">
                    <a:lumMod val="65000"/>
                    <a:lumOff val="35000"/>
                  </a:schemeClr>
                </a:solidFill>
              </a:rPr>
              <a:t>annually due </a:t>
            </a:r>
          </a:p>
          <a:p>
            <a:pPr algn="ctr">
              <a:lnSpc>
                <a:spcPct val="90000"/>
              </a:lnSpc>
            </a:pPr>
            <a:r>
              <a:rPr lang="en-US" sz="1200" dirty="0">
                <a:solidFill>
                  <a:schemeClr val="tx1">
                    <a:lumMod val="65000"/>
                    <a:lumOff val="35000"/>
                  </a:schemeClr>
                </a:solidFill>
              </a:rPr>
              <a:t>to lack of knowledge about personal finance</a:t>
            </a:r>
          </a:p>
        </p:txBody>
      </p:sp>
      <p:sp>
        <p:nvSpPr>
          <p:cNvPr id="40" name="TextBox 39">
            <a:extLst>
              <a:ext uri="{FF2B5EF4-FFF2-40B4-BE49-F238E27FC236}">
                <a16:creationId xmlns:a16="http://schemas.microsoft.com/office/drawing/2014/main" id="{21522069-6CD4-7245-8C08-45114A11471D}"/>
              </a:ext>
            </a:extLst>
          </p:cNvPr>
          <p:cNvSpPr txBox="1"/>
          <p:nvPr/>
        </p:nvSpPr>
        <p:spPr>
          <a:xfrm>
            <a:off x="162231" y="1120877"/>
            <a:ext cx="8863781" cy="368709"/>
          </a:xfrm>
          <a:prstGeom prst="rect">
            <a:avLst/>
          </a:prstGeom>
          <a:noFill/>
        </p:spPr>
        <p:txBody>
          <a:bodyPr wrap="square" lIns="0" tIns="0" rIns="0" bIns="0" rtlCol="0">
            <a:noAutofit/>
          </a:bodyPr>
          <a:lstStyle/>
          <a:p>
            <a:pPr algn="ctr"/>
            <a:r>
              <a:rPr lang="en-US" sz="1800" b="1" dirty="0">
                <a:solidFill>
                  <a:srgbClr val="ED9131"/>
                </a:solidFill>
              </a:rPr>
              <a:t>EMPLOYEE FINANCIAL STRESSORS</a:t>
            </a:r>
          </a:p>
        </p:txBody>
      </p:sp>
      <p:sp>
        <p:nvSpPr>
          <p:cNvPr id="41" name="TextBox 40">
            <a:extLst>
              <a:ext uri="{FF2B5EF4-FFF2-40B4-BE49-F238E27FC236}">
                <a16:creationId xmlns:a16="http://schemas.microsoft.com/office/drawing/2014/main" id="{11D1E435-CCBE-5146-9962-13F9482C3A7D}"/>
              </a:ext>
            </a:extLst>
          </p:cNvPr>
          <p:cNvSpPr txBox="1"/>
          <p:nvPr/>
        </p:nvSpPr>
        <p:spPr>
          <a:xfrm>
            <a:off x="147483" y="3952570"/>
            <a:ext cx="6592529" cy="1814051"/>
          </a:xfrm>
          <a:prstGeom prst="rect">
            <a:avLst/>
          </a:prstGeom>
          <a:noFill/>
        </p:spPr>
        <p:txBody>
          <a:bodyPr wrap="square" lIns="0" tIns="0" rIns="0" bIns="0" rtlCol="0">
            <a:noAutofit/>
          </a:bodyPr>
          <a:lstStyle/>
          <a:p>
            <a:pPr>
              <a:spcAft>
                <a:spcPts val="1200"/>
              </a:spcAft>
            </a:pPr>
            <a:r>
              <a:rPr lang="en-US" sz="1800" b="1" dirty="0">
                <a:solidFill>
                  <a:srgbClr val="006096"/>
                </a:solidFill>
              </a:rPr>
              <a:t>GENERATIONAL CONCERN</a:t>
            </a:r>
          </a:p>
          <a:p>
            <a:r>
              <a:rPr lang="en-US" sz="1400" dirty="0">
                <a:solidFill>
                  <a:schemeClr val="tx1">
                    <a:lumMod val="65000"/>
                    <a:lumOff val="35000"/>
                  </a:schemeClr>
                </a:solidFill>
              </a:rPr>
              <a:t>Rising generations are increasingly worried about </a:t>
            </a:r>
            <a:r>
              <a:rPr lang="en-US" sz="1400" b="1" dirty="0">
                <a:solidFill>
                  <a:srgbClr val="6CB33F"/>
                </a:solidFill>
              </a:rPr>
              <a:t>Money</a:t>
            </a:r>
            <a:r>
              <a:rPr lang="en-US" sz="1400" dirty="0">
                <a:solidFill>
                  <a:schemeClr val="tx1">
                    <a:lumMod val="65000"/>
                    <a:lumOff val="35000"/>
                  </a:schemeClr>
                </a:solidFill>
              </a:rPr>
              <a:t> and </a:t>
            </a:r>
            <a:r>
              <a:rPr lang="en-US" sz="1400" b="1" dirty="0">
                <a:solidFill>
                  <a:srgbClr val="FBB040"/>
                </a:solidFill>
              </a:rPr>
              <a:t>Work</a:t>
            </a:r>
          </a:p>
        </p:txBody>
      </p:sp>
      <p:cxnSp>
        <p:nvCxnSpPr>
          <p:cNvPr id="42" name="Straight Connector 41">
            <a:extLst>
              <a:ext uri="{FF2B5EF4-FFF2-40B4-BE49-F238E27FC236}">
                <a16:creationId xmlns:a16="http://schemas.microsoft.com/office/drawing/2014/main" id="{F889E6D9-8238-6A48-9D71-8B6FB5103E9E}"/>
              </a:ext>
            </a:extLst>
          </p:cNvPr>
          <p:cNvCxnSpPr>
            <a:cxnSpLocks/>
          </p:cNvCxnSpPr>
          <p:nvPr/>
        </p:nvCxnSpPr>
        <p:spPr>
          <a:xfrm>
            <a:off x="147484" y="4262287"/>
            <a:ext cx="5353664" cy="0"/>
          </a:xfrm>
          <a:prstGeom prst="line">
            <a:avLst/>
          </a:prstGeom>
          <a:ln w="22225">
            <a:solidFill>
              <a:srgbClr val="43546A">
                <a:alpha val="29000"/>
              </a:srgbClr>
            </a:solidFill>
          </a:ln>
          <a:effectLst/>
        </p:spPr>
        <p:style>
          <a:lnRef idx="2">
            <a:schemeClr val="accent2"/>
          </a:lnRef>
          <a:fillRef idx="0">
            <a:schemeClr val="accent2"/>
          </a:fillRef>
          <a:effectRef idx="1">
            <a:schemeClr val="accent2"/>
          </a:effectRef>
          <a:fontRef idx="minor">
            <a:schemeClr val="tx1"/>
          </a:fontRef>
        </p:style>
      </p:cxnSp>
      <p:grpSp>
        <p:nvGrpSpPr>
          <p:cNvPr id="43" name="Group 42">
            <a:extLst>
              <a:ext uri="{FF2B5EF4-FFF2-40B4-BE49-F238E27FC236}">
                <a16:creationId xmlns:a16="http://schemas.microsoft.com/office/drawing/2014/main" id="{10CCD4D3-1A26-7344-997A-C3CBBBC98E4A}"/>
              </a:ext>
            </a:extLst>
          </p:cNvPr>
          <p:cNvGrpSpPr/>
          <p:nvPr/>
        </p:nvGrpSpPr>
        <p:grpSpPr>
          <a:xfrm>
            <a:off x="0" y="4638367"/>
            <a:ext cx="4409768" cy="1608823"/>
            <a:chOff x="235974" y="4800599"/>
            <a:chExt cx="4409768" cy="1608823"/>
          </a:xfrm>
        </p:grpSpPr>
        <p:graphicFrame>
          <p:nvGraphicFramePr>
            <p:cNvPr id="44" name="Chart 43">
              <a:extLst>
                <a:ext uri="{FF2B5EF4-FFF2-40B4-BE49-F238E27FC236}">
                  <a16:creationId xmlns:a16="http://schemas.microsoft.com/office/drawing/2014/main" id="{885C4FD9-B57C-5E45-9253-C8D9870E0DAF}"/>
                </a:ext>
              </a:extLst>
            </p:cNvPr>
            <p:cNvGraphicFramePr>
              <a:graphicFrameLocks/>
            </p:cNvGraphicFramePr>
            <p:nvPr/>
          </p:nvGraphicFramePr>
          <p:xfrm>
            <a:off x="1107199" y="4800599"/>
            <a:ext cx="3538543" cy="1608823"/>
          </p:xfrm>
          <a:graphic>
            <a:graphicData uri="http://schemas.openxmlformats.org/drawingml/2006/chart">
              <c:chart xmlns:c="http://schemas.openxmlformats.org/drawingml/2006/chart" xmlns:r="http://schemas.openxmlformats.org/officeDocument/2006/relationships" r:id="rId2"/>
            </a:graphicData>
          </a:graphic>
        </p:graphicFrame>
        <p:pic>
          <p:nvPicPr>
            <p:cNvPr id="45" name="Picture 44" descr="CASH MONEY BAG CAPITAL.png">
              <a:extLst>
                <a:ext uri="{FF2B5EF4-FFF2-40B4-BE49-F238E27FC236}">
                  <a16:creationId xmlns:a16="http://schemas.microsoft.com/office/drawing/2014/main" id="{6CE61568-D4D7-934E-B4C3-43A7C0D514C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5974" y="5071728"/>
              <a:ext cx="984469" cy="984469"/>
            </a:xfrm>
            <a:prstGeom prst="rect">
              <a:avLst/>
            </a:prstGeom>
          </p:spPr>
        </p:pic>
        <p:sp>
          <p:nvSpPr>
            <p:cNvPr id="46" name="TextBox 45">
              <a:extLst>
                <a:ext uri="{FF2B5EF4-FFF2-40B4-BE49-F238E27FC236}">
                  <a16:creationId xmlns:a16="http://schemas.microsoft.com/office/drawing/2014/main" id="{DA833D01-ED96-D548-B477-F924D588F98D}"/>
                </a:ext>
              </a:extLst>
            </p:cNvPr>
            <p:cNvSpPr txBox="1"/>
            <p:nvPr/>
          </p:nvSpPr>
          <p:spPr>
            <a:xfrm>
              <a:off x="1843550" y="5832747"/>
              <a:ext cx="1355998" cy="228840"/>
            </a:xfrm>
            <a:prstGeom prst="rect">
              <a:avLst/>
            </a:prstGeom>
            <a:noFill/>
          </p:spPr>
          <p:txBody>
            <a:bodyPr wrap="square" lIns="0" tIns="0" rIns="0" bIns="0" rtlCol="0" anchor="ctr">
              <a:noAutofit/>
            </a:bodyPr>
            <a:lstStyle/>
            <a:p>
              <a:pPr algn="ctr"/>
              <a:r>
                <a:rPr lang="en-US" sz="1400" b="1" dirty="0">
                  <a:solidFill>
                    <a:schemeClr val="bg1"/>
                  </a:solidFill>
                </a:rPr>
                <a:t>All U.S. Adults</a:t>
              </a:r>
            </a:p>
          </p:txBody>
        </p:sp>
        <p:sp>
          <p:nvSpPr>
            <p:cNvPr id="47" name="TextBox 46">
              <a:extLst>
                <a:ext uri="{FF2B5EF4-FFF2-40B4-BE49-F238E27FC236}">
                  <a16:creationId xmlns:a16="http://schemas.microsoft.com/office/drawing/2014/main" id="{94B1F0C5-F496-DD44-896E-A257AD251FF3}"/>
                </a:ext>
              </a:extLst>
            </p:cNvPr>
            <p:cNvSpPr txBox="1"/>
            <p:nvPr/>
          </p:nvSpPr>
          <p:spPr>
            <a:xfrm>
              <a:off x="2433485" y="5124590"/>
              <a:ext cx="1584564" cy="250468"/>
            </a:xfrm>
            <a:prstGeom prst="rect">
              <a:avLst/>
            </a:prstGeom>
            <a:noFill/>
          </p:spPr>
          <p:txBody>
            <a:bodyPr wrap="square" lIns="0" tIns="0" rIns="0" bIns="0" rtlCol="0" anchor="ctr">
              <a:noAutofit/>
            </a:bodyPr>
            <a:lstStyle/>
            <a:p>
              <a:pPr algn="ctr"/>
              <a:r>
                <a:rPr lang="en-US" sz="1400" b="1" dirty="0">
                  <a:solidFill>
                    <a:schemeClr val="bg1"/>
                  </a:solidFill>
                </a:rPr>
                <a:t>Gen Z Adults</a:t>
              </a:r>
            </a:p>
            <a:p>
              <a:pPr algn="ctr"/>
              <a:r>
                <a:rPr lang="en-US" sz="1000" b="1" dirty="0">
                  <a:solidFill>
                    <a:schemeClr val="bg1"/>
                  </a:solidFill>
                </a:rPr>
                <a:t>(Ages 18-24)</a:t>
              </a:r>
              <a:endParaRPr lang="en-US" sz="1400" b="1" dirty="0">
                <a:solidFill>
                  <a:schemeClr val="bg1"/>
                </a:solidFill>
              </a:endParaRPr>
            </a:p>
          </p:txBody>
        </p:sp>
      </p:grpSp>
      <p:graphicFrame>
        <p:nvGraphicFramePr>
          <p:cNvPr id="48" name="Chart 47">
            <a:extLst>
              <a:ext uri="{FF2B5EF4-FFF2-40B4-BE49-F238E27FC236}">
                <a16:creationId xmlns:a16="http://schemas.microsoft.com/office/drawing/2014/main" id="{F5D6102F-9679-7F45-BA94-4BE0A10C7E1A}"/>
              </a:ext>
            </a:extLst>
          </p:cNvPr>
          <p:cNvGraphicFramePr>
            <a:graphicFrameLocks/>
          </p:cNvGraphicFramePr>
          <p:nvPr/>
        </p:nvGraphicFramePr>
        <p:xfrm>
          <a:off x="5354733" y="4635909"/>
          <a:ext cx="3523796" cy="1664345"/>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Box 48">
            <a:extLst>
              <a:ext uri="{FF2B5EF4-FFF2-40B4-BE49-F238E27FC236}">
                <a16:creationId xmlns:a16="http://schemas.microsoft.com/office/drawing/2014/main" id="{92BE585D-F659-054D-9A8B-8B935D3F125A}"/>
              </a:ext>
            </a:extLst>
          </p:cNvPr>
          <p:cNvSpPr txBox="1"/>
          <p:nvPr/>
        </p:nvSpPr>
        <p:spPr>
          <a:xfrm>
            <a:off x="6144046" y="5707619"/>
            <a:ext cx="1309872" cy="228111"/>
          </a:xfrm>
          <a:prstGeom prst="rect">
            <a:avLst/>
          </a:prstGeom>
          <a:noFill/>
        </p:spPr>
        <p:txBody>
          <a:bodyPr wrap="square" lIns="0" tIns="0" rIns="0" bIns="0" rtlCol="0" anchor="ctr">
            <a:noAutofit/>
          </a:bodyPr>
          <a:lstStyle/>
          <a:p>
            <a:pPr algn="ctr"/>
            <a:r>
              <a:rPr lang="en-US" sz="1400" b="1" dirty="0">
                <a:solidFill>
                  <a:schemeClr val="bg1"/>
                </a:solidFill>
              </a:rPr>
              <a:t>All U.S. Adults</a:t>
            </a:r>
          </a:p>
        </p:txBody>
      </p:sp>
      <p:sp>
        <p:nvSpPr>
          <p:cNvPr id="50" name="TextBox 49">
            <a:extLst>
              <a:ext uri="{FF2B5EF4-FFF2-40B4-BE49-F238E27FC236}">
                <a16:creationId xmlns:a16="http://schemas.microsoft.com/office/drawing/2014/main" id="{471E9C1D-1693-704F-83EE-A394B99F46D4}"/>
              </a:ext>
            </a:extLst>
          </p:cNvPr>
          <p:cNvSpPr txBox="1"/>
          <p:nvPr/>
        </p:nvSpPr>
        <p:spPr>
          <a:xfrm>
            <a:off x="6748776" y="4984715"/>
            <a:ext cx="1162910" cy="228111"/>
          </a:xfrm>
          <a:prstGeom prst="rect">
            <a:avLst/>
          </a:prstGeom>
          <a:noFill/>
        </p:spPr>
        <p:txBody>
          <a:bodyPr wrap="square" lIns="0" tIns="0" rIns="0" bIns="0" rtlCol="0" anchor="ctr">
            <a:noAutofit/>
          </a:bodyPr>
          <a:lstStyle/>
          <a:p>
            <a:pPr algn="ctr"/>
            <a:r>
              <a:rPr lang="en-US" sz="1400" b="1" dirty="0">
                <a:solidFill>
                  <a:schemeClr val="bg1"/>
                </a:solidFill>
              </a:rPr>
              <a:t>Gen Z Adults</a:t>
            </a:r>
          </a:p>
          <a:p>
            <a:pPr algn="ctr"/>
            <a:r>
              <a:rPr lang="en-US" sz="1000" b="1" dirty="0">
                <a:solidFill>
                  <a:schemeClr val="bg1"/>
                </a:solidFill>
              </a:rPr>
              <a:t>(Ages 18-24)</a:t>
            </a:r>
            <a:endParaRPr lang="en-US" sz="1400" b="1" dirty="0">
              <a:solidFill>
                <a:schemeClr val="bg1"/>
              </a:solidFill>
            </a:endParaRPr>
          </a:p>
        </p:txBody>
      </p:sp>
      <p:grpSp>
        <p:nvGrpSpPr>
          <p:cNvPr id="51" name="Group 50">
            <a:extLst>
              <a:ext uri="{FF2B5EF4-FFF2-40B4-BE49-F238E27FC236}">
                <a16:creationId xmlns:a16="http://schemas.microsoft.com/office/drawing/2014/main" id="{0F8C7E97-4D17-7647-8D2D-AD3739C5C281}"/>
              </a:ext>
            </a:extLst>
          </p:cNvPr>
          <p:cNvGrpSpPr/>
          <p:nvPr/>
        </p:nvGrpSpPr>
        <p:grpSpPr>
          <a:xfrm>
            <a:off x="2049161" y="1834954"/>
            <a:ext cx="1127180" cy="1384660"/>
            <a:chOff x="2807147" y="1425878"/>
            <a:chExt cx="1127180" cy="1384660"/>
          </a:xfrm>
        </p:grpSpPr>
        <p:sp>
          <p:nvSpPr>
            <p:cNvPr id="52" name="TextBox 51">
              <a:extLst>
                <a:ext uri="{FF2B5EF4-FFF2-40B4-BE49-F238E27FC236}">
                  <a16:creationId xmlns:a16="http://schemas.microsoft.com/office/drawing/2014/main" id="{F952B5F7-E672-CC4B-9116-63498308FFC3}"/>
                </a:ext>
              </a:extLst>
            </p:cNvPr>
            <p:cNvSpPr txBox="1"/>
            <p:nvPr/>
          </p:nvSpPr>
          <p:spPr>
            <a:xfrm>
              <a:off x="2807147" y="2242358"/>
              <a:ext cx="1127180" cy="568180"/>
            </a:xfrm>
            <a:prstGeom prst="rect">
              <a:avLst/>
            </a:prstGeom>
            <a:noFill/>
          </p:spPr>
          <p:txBody>
            <a:bodyPr wrap="square" lIns="0" tIns="0" rIns="0" bIns="0" rtlCol="0" anchor="t">
              <a:noAutofit/>
            </a:bodyPr>
            <a:lstStyle/>
            <a:p>
              <a:pPr algn="ctr">
                <a:lnSpc>
                  <a:spcPct val="90000"/>
                </a:lnSpc>
              </a:pPr>
              <a:r>
                <a:rPr lang="en-US" sz="1800" b="1" dirty="0">
                  <a:solidFill>
                    <a:srgbClr val="006096"/>
                  </a:solidFill>
                </a:rPr>
                <a:t>74% </a:t>
              </a:r>
              <a:r>
                <a:rPr lang="en-US" sz="1200" dirty="0">
                  <a:solidFill>
                    <a:schemeClr val="tx1">
                      <a:lumMod val="65000"/>
                      <a:lumOff val="35000"/>
                    </a:schemeClr>
                  </a:solidFill>
                </a:rPr>
                <a:t>failed a retirement literacy test</a:t>
              </a:r>
            </a:p>
          </p:txBody>
        </p:sp>
        <p:sp>
          <p:nvSpPr>
            <p:cNvPr id="53" name="Oval 52">
              <a:extLst>
                <a:ext uri="{FF2B5EF4-FFF2-40B4-BE49-F238E27FC236}">
                  <a16:creationId xmlns:a16="http://schemas.microsoft.com/office/drawing/2014/main" id="{9588DCE3-C062-6641-9364-CAD9C06E40A4}"/>
                </a:ext>
              </a:extLst>
            </p:cNvPr>
            <p:cNvSpPr/>
            <p:nvPr/>
          </p:nvSpPr>
          <p:spPr>
            <a:xfrm>
              <a:off x="3097365" y="1425878"/>
              <a:ext cx="712635" cy="712635"/>
            </a:xfrm>
            <a:prstGeom prst="ellipse">
              <a:avLst/>
            </a:prstGeom>
            <a:solidFill>
              <a:schemeClr val="bg1"/>
            </a:solidFill>
            <a:ln w="19050">
              <a:solidFill>
                <a:srgbClr val="006096"/>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43546A"/>
                </a:solidFill>
              </a:endParaRPr>
            </a:p>
          </p:txBody>
        </p:sp>
        <p:pic>
          <p:nvPicPr>
            <p:cNvPr id="54" name="Picture 53">
              <a:extLst>
                <a:ext uri="{FF2B5EF4-FFF2-40B4-BE49-F238E27FC236}">
                  <a16:creationId xmlns:a16="http://schemas.microsoft.com/office/drawing/2014/main" id="{F37A2615-F64A-9D45-A2CA-62A20A32A14D}"/>
                </a:ext>
              </a:extLst>
            </p:cNvPr>
            <p:cNvPicPr>
              <a:picLocks noChangeAspect="1"/>
            </p:cNvPicPr>
            <p:nvPr/>
          </p:nvPicPr>
          <p:blipFill>
            <a:blip r:embed="rId5"/>
            <a:stretch>
              <a:fillRect/>
            </a:stretch>
          </p:blipFill>
          <p:spPr>
            <a:xfrm>
              <a:off x="3240956" y="1549863"/>
              <a:ext cx="487067" cy="469027"/>
            </a:xfrm>
            <a:prstGeom prst="rect">
              <a:avLst/>
            </a:prstGeom>
          </p:spPr>
        </p:pic>
      </p:grpSp>
      <p:grpSp>
        <p:nvGrpSpPr>
          <p:cNvPr id="55" name="Group 54">
            <a:extLst>
              <a:ext uri="{FF2B5EF4-FFF2-40B4-BE49-F238E27FC236}">
                <a16:creationId xmlns:a16="http://schemas.microsoft.com/office/drawing/2014/main" id="{5BEEF7FE-F604-7045-9411-BC42785B6458}"/>
              </a:ext>
            </a:extLst>
          </p:cNvPr>
          <p:cNvGrpSpPr/>
          <p:nvPr/>
        </p:nvGrpSpPr>
        <p:grpSpPr>
          <a:xfrm>
            <a:off x="7503185" y="1859344"/>
            <a:ext cx="702355" cy="702355"/>
            <a:chOff x="2413824" y="2998850"/>
            <a:chExt cx="609595" cy="609595"/>
          </a:xfrm>
        </p:grpSpPr>
        <p:sp>
          <p:nvSpPr>
            <p:cNvPr id="56" name="Oval 55">
              <a:extLst>
                <a:ext uri="{FF2B5EF4-FFF2-40B4-BE49-F238E27FC236}">
                  <a16:creationId xmlns:a16="http://schemas.microsoft.com/office/drawing/2014/main" id="{4732C64F-C289-E541-8A97-13B3908C9E66}"/>
                </a:ext>
              </a:extLst>
            </p:cNvPr>
            <p:cNvSpPr/>
            <p:nvPr/>
          </p:nvSpPr>
          <p:spPr>
            <a:xfrm>
              <a:off x="2413824" y="2998850"/>
              <a:ext cx="609595" cy="609595"/>
            </a:xfrm>
            <a:prstGeom prst="ellipse">
              <a:avLst/>
            </a:prstGeom>
            <a:solidFill>
              <a:schemeClr val="bg1"/>
            </a:solidFill>
            <a:ln w="19050">
              <a:solidFill>
                <a:srgbClr val="006096"/>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43546A"/>
                </a:solidFill>
              </a:endParaRPr>
            </a:p>
          </p:txBody>
        </p:sp>
        <p:pic>
          <p:nvPicPr>
            <p:cNvPr id="57" name="Picture 56">
              <a:extLst>
                <a:ext uri="{FF2B5EF4-FFF2-40B4-BE49-F238E27FC236}">
                  <a16:creationId xmlns:a16="http://schemas.microsoft.com/office/drawing/2014/main" id="{63DFF026-D3C4-2A46-A631-54057A4CCEA0}"/>
                </a:ext>
              </a:extLst>
            </p:cNvPr>
            <p:cNvPicPr>
              <a:picLocks noChangeAspect="1"/>
            </p:cNvPicPr>
            <p:nvPr/>
          </p:nvPicPr>
          <p:blipFill>
            <a:blip r:embed="rId6"/>
            <a:stretch>
              <a:fillRect/>
            </a:stretch>
          </p:blipFill>
          <p:spPr>
            <a:xfrm>
              <a:off x="2561458" y="3107911"/>
              <a:ext cx="315091" cy="400141"/>
            </a:xfrm>
            <a:prstGeom prst="rect">
              <a:avLst/>
            </a:prstGeom>
          </p:spPr>
        </p:pic>
      </p:grpSp>
      <p:grpSp>
        <p:nvGrpSpPr>
          <p:cNvPr id="58" name="Group 57">
            <a:extLst>
              <a:ext uri="{FF2B5EF4-FFF2-40B4-BE49-F238E27FC236}">
                <a16:creationId xmlns:a16="http://schemas.microsoft.com/office/drawing/2014/main" id="{2384BAEF-0BDF-2442-97E1-15D5EFB92DF2}"/>
              </a:ext>
            </a:extLst>
          </p:cNvPr>
          <p:cNvGrpSpPr/>
          <p:nvPr/>
        </p:nvGrpSpPr>
        <p:grpSpPr>
          <a:xfrm>
            <a:off x="3582644" y="1834954"/>
            <a:ext cx="1446559" cy="1497204"/>
            <a:chOff x="4870020" y="1425878"/>
            <a:chExt cx="1446559" cy="1497204"/>
          </a:xfrm>
        </p:grpSpPr>
        <p:sp>
          <p:nvSpPr>
            <p:cNvPr id="59" name="TextBox 58">
              <a:extLst>
                <a:ext uri="{FF2B5EF4-FFF2-40B4-BE49-F238E27FC236}">
                  <a16:creationId xmlns:a16="http://schemas.microsoft.com/office/drawing/2014/main" id="{66615718-B6CA-8A42-987B-C03F0F8DCDBA}"/>
                </a:ext>
              </a:extLst>
            </p:cNvPr>
            <p:cNvSpPr txBox="1"/>
            <p:nvPr/>
          </p:nvSpPr>
          <p:spPr>
            <a:xfrm>
              <a:off x="4870020" y="2242358"/>
              <a:ext cx="1446559" cy="680724"/>
            </a:xfrm>
            <a:prstGeom prst="rect">
              <a:avLst/>
            </a:prstGeom>
            <a:noFill/>
          </p:spPr>
          <p:txBody>
            <a:bodyPr wrap="square" lIns="0" tIns="0" rIns="0" bIns="0" rtlCol="0" anchor="t">
              <a:noAutofit/>
            </a:bodyPr>
            <a:lstStyle/>
            <a:p>
              <a:pPr algn="ctr">
                <a:lnSpc>
                  <a:spcPct val="90000"/>
                </a:lnSpc>
              </a:pPr>
              <a:r>
                <a:rPr lang="en-US" sz="1600" b="1" dirty="0">
                  <a:solidFill>
                    <a:srgbClr val="006096"/>
                  </a:solidFill>
                </a:rPr>
                <a:t>Less than 1/2</a:t>
              </a:r>
            </a:p>
            <a:p>
              <a:pPr algn="ctr"/>
              <a:r>
                <a:rPr lang="en-US" sz="1200" dirty="0">
                  <a:solidFill>
                    <a:schemeClr val="tx1">
                      <a:lumMod val="65000"/>
                      <a:lumOff val="35000"/>
                    </a:schemeClr>
                  </a:solidFill>
                </a:rPr>
                <a:t>believe their employer cares about their financial well-being</a:t>
              </a:r>
            </a:p>
          </p:txBody>
        </p:sp>
        <p:sp>
          <p:nvSpPr>
            <p:cNvPr id="60" name="Oval 59">
              <a:extLst>
                <a:ext uri="{FF2B5EF4-FFF2-40B4-BE49-F238E27FC236}">
                  <a16:creationId xmlns:a16="http://schemas.microsoft.com/office/drawing/2014/main" id="{AFF4D999-90C3-5743-8D47-5A8B94F03B0D}"/>
                </a:ext>
              </a:extLst>
            </p:cNvPr>
            <p:cNvSpPr/>
            <p:nvPr/>
          </p:nvSpPr>
          <p:spPr>
            <a:xfrm>
              <a:off x="5238631" y="1425878"/>
              <a:ext cx="712635" cy="712635"/>
            </a:xfrm>
            <a:prstGeom prst="ellipse">
              <a:avLst/>
            </a:prstGeom>
            <a:solidFill>
              <a:schemeClr val="bg1"/>
            </a:solidFill>
            <a:ln w="19050">
              <a:solidFill>
                <a:srgbClr val="006096"/>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43546A"/>
                </a:solidFill>
              </a:endParaRPr>
            </a:p>
          </p:txBody>
        </p:sp>
        <p:pic>
          <p:nvPicPr>
            <p:cNvPr id="61" name="Picture 60">
              <a:extLst>
                <a:ext uri="{FF2B5EF4-FFF2-40B4-BE49-F238E27FC236}">
                  <a16:creationId xmlns:a16="http://schemas.microsoft.com/office/drawing/2014/main" id="{19C1CA29-D4C4-6346-94DE-263FFD3FAB24}"/>
                </a:ext>
              </a:extLst>
            </p:cNvPr>
            <p:cNvPicPr>
              <a:picLocks noChangeAspect="1"/>
            </p:cNvPicPr>
            <p:nvPr/>
          </p:nvPicPr>
          <p:blipFill>
            <a:blip r:embed="rId7"/>
            <a:stretch>
              <a:fillRect/>
            </a:stretch>
          </p:blipFill>
          <p:spPr>
            <a:xfrm>
              <a:off x="5327650" y="1504950"/>
              <a:ext cx="558800" cy="558800"/>
            </a:xfrm>
            <a:prstGeom prst="rect">
              <a:avLst/>
            </a:prstGeom>
          </p:spPr>
        </p:pic>
      </p:grpSp>
      <p:grpSp>
        <p:nvGrpSpPr>
          <p:cNvPr id="62" name="Group 61">
            <a:extLst>
              <a:ext uri="{FF2B5EF4-FFF2-40B4-BE49-F238E27FC236}">
                <a16:creationId xmlns:a16="http://schemas.microsoft.com/office/drawing/2014/main" id="{F7D8B80E-121C-4F44-8A27-8B2445874846}"/>
              </a:ext>
            </a:extLst>
          </p:cNvPr>
          <p:cNvGrpSpPr/>
          <p:nvPr/>
        </p:nvGrpSpPr>
        <p:grpSpPr>
          <a:xfrm>
            <a:off x="291929" y="1834954"/>
            <a:ext cx="10557216" cy="3074542"/>
            <a:chOff x="580684" y="1425878"/>
            <a:chExt cx="10557216" cy="3074542"/>
          </a:xfrm>
        </p:grpSpPr>
        <p:sp>
          <p:nvSpPr>
            <p:cNvPr id="63" name="TextBox 62">
              <a:extLst>
                <a:ext uri="{FF2B5EF4-FFF2-40B4-BE49-F238E27FC236}">
                  <a16:creationId xmlns:a16="http://schemas.microsoft.com/office/drawing/2014/main" id="{2B219B00-AD47-804E-B053-65A5EAD42D9A}"/>
                </a:ext>
              </a:extLst>
            </p:cNvPr>
            <p:cNvSpPr txBox="1"/>
            <p:nvPr/>
          </p:nvSpPr>
          <p:spPr>
            <a:xfrm>
              <a:off x="580684" y="2278453"/>
              <a:ext cx="1404528" cy="538683"/>
            </a:xfrm>
            <a:prstGeom prst="rect">
              <a:avLst/>
            </a:prstGeom>
            <a:noFill/>
          </p:spPr>
          <p:txBody>
            <a:bodyPr wrap="square" lIns="0" tIns="0" rIns="0" bIns="0" rtlCol="0" anchor="t">
              <a:noAutofit/>
            </a:bodyPr>
            <a:lstStyle/>
            <a:p>
              <a:pPr algn="ctr">
                <a:lnSpc>
                  <a:spcPct val="90000"/>
                </a:lnSpc>
              </a:pPr>
              <a:r>
                <a:rPr lang="en-US" sz="1800" b="1" dirty="0">
                  <a:solidFill>
                    <a:srgbClr val="006096"/>
                  </a:solidFill>
                </a:rPr>
                <a:t>30% </a:t>
              </a:r>
              <a:r>
                <a:rPr lang="en-US" sz="1200" dirty="0">
                  <a:solidFill>
                    <a:schemeClr val="tx1">
                      <a:lumMod val="65000"/>
                      <a:lumOff val="35000"/>
                    </a:schemeClr>
                  </a:solidFill>
                </a:rPr>
                <a:t>think managing finances is a burden</a:t>
              </a:r>
            </a:p>
          </p:txBody>
        </p:sp>
        <p:sp>
          <p:nvSpPr>
            <p:cNvPr id="64" name="Oval 63">
              <a:extLst>
                <a:ext uri="{FF2B5EF4-FFF2-40B4-BE49-F238E27FC236}">
                  <a16:creationId xmlns:a16="http://schemas.microsoft.com/office/drawing/2014/main" id="{3E042459-3A99-FD45-AA6F-1DCCA33F4425}"/>
                </a:ext>
              </a:extLst>
            </p:cNvPr>
            <p:cNvSpPr/>
            <p:nvPr/>
          </p:nvSpPr>
          <p:spPr>
            <a:xfrm>
              <a:off x="943091" y="1425878"/>
              <a:ext cx="712635" cy="712635"/>
            </a:xfrm>
            <a:prstGeom prst="ellipse">
              <a:avLst/>
            </a:prstGeom>
            <a:solidFill>
              <a:schemeClr val="bg1"/>
            </a:solidFill>
            <a:ln w="19050">
              <a:solidFill>
                <a:srgbClr val="006096"/>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43546A"/>
                </a:solidFill>
              </a:endParaRPr>
            </a:p>
          </p:txBody>
        </p:sp>
        <p:pic>
          <p:nvPicPr>
            <p:cNvPr id="65" name="Picture 64">
              <a:extLst>
                <a:ext uri="{FF2B5EF4-FFF2-40B4-BE49-F238E27FC236}">
                  <a16:creationId xmlns:a16="http://schemas.microsoft.com/office/drawing/2014/main" id="{4A617B98-25C5-6D4E-B406-2ABA56F506C6}"/>
                </a:ext>
              </a:extLst>
            </p:cNvPr>
            <p:cNvPicPr>
              <a:picLocks noChangeAspect="1"/>
            </p:cNvPicPr>
            <p:nvPr/>
          </p:nvPicPr>
          <p:blipFill>
            <a:blip r:embed="rId8"/>
            <a:stretch>
              <a:fillRect/>
            </a:stretch>
          </p:blipFill>
          <p:spPr>
            <a:xfrm>
              <a:off x="10750550" y="4042947"/>
              <a:ext cx="387350" cy="457473"/>
            </a:xfrm>
            <a:prstGeom prst="rect">
              <a:avLst/>
            </a:prstGeom>
          </p:spPr>
        </p:pic>
      </p:grpSp>
      <p:grpSp>
        <p:nvGrpSpPr>
          <p:cNvPr id="66" name="Group 65">
            <a:extLst>
              <a:ext uri="{FF2B5EF4-FFF2-40B4-BE49-F238E27FC236}">
                <a16:creationId xmlns:a16="http://schemas.microsoft.com/office/drawing/2014/main" id="{53015757-032B-1047-B6E7-47846EEF0763}"/>
              </a:ext>
            </a:extLst>
          </p:cNvPr>
          <p:cNvGrpSpPr/>
          <p:nvPr/>
        </p:nvGrpSpPr>
        <p:grpSpPr>
          <a:xfrm>
            <a:off x="5494694" y="1834954"/>
            <a:ext cx="1218934" cy="1745019"/>
            <a:chOff x="7203173" y="1425878"/>
            <a:chExt cx="1218934" cy="1745019"/>
          </a:xfrm>
        </p:grpSpPr>
        <p:sp>
          <p:nvSpPr>
            <p:cNvPr id="67" name="TextBox 66">
              <a:extLst>
                <a:ext uri="{FF2B5EF4-FFF2-40B4-BE49-F238E27FC236}">
                  <a16:creationId xmlns:a16="http://schemas.microsoft.com/office/drawing/2014/main" id="{D7460531-B2F2-D547-891F-A7808EDD7734}"/>
                </a:ext>
              </a:extLst>
            </p:cNvPr>
            <p:cNvSpPr txBox="1"/>
            <p:nvPr/>
          </p:nvSpPr>
          <p:spPr>
            <a:xfrm>
              <a:off x="7203173" y="2242358"/>
              <a:ext cx="1218934" cy="928539"/>
            </a:xfrm>
            <a:prstGeom prst="rect">
              <a:avLst/>
            </a:prstGeom>
            <a:noFill/>
          </p:spPr>
          <p:txBody>
            <a:bodyPr wrap="square" lIns="0" tIns="0" rIns="0" bIns="0" rtlCol="0" anchor="t">
              <a:noAutofit/>
            </a:bodyPr>
            <a:lstStyle/>
            <a:p>
              <a:pPr algn="ctr">
                <a:lnSpc>
                  <a:spcPct val="90000"/>
                </a:lnSpc>
              </a:pPr>
              <a:r>
                <a:rPr lang="en-US" sz="1800" b="1" dirty="0">
                  <a:solidFill>
                    <a:srgbClr val="006096"/>
                  </a:solidFill>
                </a:rPr>
                <a:t>34% </a:t>
              </a:r>
              <a:r>
                <a:rPr lang="en-US" sz="1200" dirty="0">
                  <a:solidFill>
                    <a:schemeClr val="tx1">
                      <a:lumMod val="65000"/>
                      <a:lumOff val="35000"/>
                    </a:schemeClr>
                  </a:solidFill>
                </a:rPr>
                <a:t>believe financial concerns negatively impact their life, up from 21% 2 years ago</a:t>
              </a:r>
            </a:p>
          </p:txBody>
        </p:sp>
        <p:sp>
          <p:nvSpPr>
            <p:cNvPr id="68" name="Oval 67">
              <a:extLst>
                <a:ext uri="{FF2B5EF4-FFF2-40B4-BE49-F238E27FC236}">
                  <a16:creationId xmlns:a16="http://schemas.microsoft.com/office/drawing/2014/main" id="{43D9EE96-F936-C849-B99A-0242B6BE8C2D}"/>
                </a:ext>
              </a:extLst>
            </p:cNvPr>
            <p:cNvSpPr/>
            <p:nvPr/>
          </p:nvSpPr>
          <p:spPr>
            <a:xfrm>
              <a:off x="7457295" y="1425878"/>
              <a:ext cx="712635" cy="712635"/>
            </a:xfrm>
            <a:prstGeom prst="ellipse">
              <a:avLst/>
            </a:prstGeom>
            <a:solidFill>
              <a:schemeClr val="bg1"/>
            </a:solidFill>
            <a:ln w="19050">
              <a:solidFill>
                <a:srgbClr val="006096"/>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rgbClr val="43546A"/>
                </a:solidFill>
              </a:endParaRPr>
            </a:p>
          </p:txBody>
        </p:sp>
        <p:pic>
          <p:nvPicPr>
            <p:cNvPr id="69" name="Picture 68">
              <a:extLst>
                <a:ext uri="{FF2B5EF4-FFF2-40B4-BE49-F238E27FC236}">
                  <a16:creationId xmlns:a16="http://schemas.microsoft.com/office/drawing/2014/main" id="{E5BB135D-D790-A24E-89C2-54E808D64B7A}"/>
                </a:ext>
              </a:extLst>
            </p:cNvPr>
            <p:cNvPicPr>
              <a:picLocks noChangeAspect="1"/>
            </p:cNvPicPr>
            <p:nvPr/>
          </p:nvPicPr>
          <p:blipFill>
            <a:blip r:embed="rId9"/>
            <a:stretch>
              <a:fillRect/>
            </a:stretch>
          </p:blipFill>
          <p:spPr>
            <a:xfrm rot="10800000">
              <a:off x="7620000" y="1612900"/>
              <a:ext cx="411377" cy="431800"/>
            </a:xfrm>
            <a:prstGeom prst="rect">
              <a:avLst/>
            </a:prstGeom>
          </p:spPr>
        </p:pic>
      </p:grpSp>
      <p:pic>
        <p:nvPicPr>
          <p:cNvPr id="70" name="Picture 69">
            <a:extLst>
              <a:ext uri="{FF2B5EF4-FFF2-40B4-BE49-F238E27FC236}">
                <a16:creationId xmlns:a16="http://schemas.microsoft.com/office/drawing/2014/main" id="{EC6184EF-7662-674C-82F5-6BBFBFA997ED}"/>
              </a:ext>
            </a:extLst>
          </p:cNvPr>
          <p:cNvPicPr>
            <a:picLocks noChangeAspect="1"/>
          </p:cNvPicPr>
          <p:nvPr/>
        </p:nvPicPr>
        <p:blipFill rotWithShape="1">
          <a:blip r:embed="rId10"/>
          <a:srcRect l="30140" t="-2088" r="60929" b="-2339"/>
          <a:stretch/>
        </p:blipFill>
        <p:spPr>
          <a:xfrm>
            <a:off x="4395020" y="4970207"/>
            <a:ext cx="1078990" cy="870153"/>
          </a:xfrm>
          <a:prstGeom prst="rect">
            <a:avLst/>
          </a:prstGeom>
        </p:spPr>
      </p:pic>
      <p:pic>
        <p:nvPicPr>
          <p:cNvPr id="3" name="Picture 2"/>
          <p:cNvPicPr>
            <a:picLocks noChangeAspect="1"/>
          </p:cNvPicPr>
          <p:nvPr/>
        </p:nvPicPr>
        <p:blipFill>
          <a:blip r:embed="rId11"/>
          <a:stretch>
            <a:fillRect/>
          </a:stretch>
        </p:blipFill>
        <p:spPr>
          <a:xfrm>
            <a:off x="814225" y="1963952"/>
            <a:ext cx="384081" cy="457240"/>
          </a:xfrm>
          <a:prstGeom prst="rect">
            <a:avLst/>
          </a:prstGeom>
        </p:spPr>
      </p:pic>
    </p:spTree>
    <p:extLst>
      <p:ext uri="{BB962C8B-B14F-4D97-AF65-F5344CB8AC3E}">
        <p14:creationId xmlns:p14="http://schemas.microsoft.com/office/powerpoint/2010/main" val="332284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1B59-5AF8-47DC-8CAC-7B78EC0C3289}"/>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E37BD34F-40AD-4C54-9068-A28DE794E2D0}"/>
              </a:ext>
            </a:extLst>
          </p:cNvPr>
          <p:cNvSpPr>
            <a:spLocks noGrp="1"/>
          </p:cNvSpPr>
          <p:nvPr>
            <p:ph idx="1"/>
          </p:nvPr>
        </p:nvSpPr>
        <p:spPr/>
        <p:txBody>
          <a:bodyPr/>
          <a:lstStyle/>
          <a:p>
            <a:r>
              <a:rPr lang="en-US" sz="2000" b="1" dirty="0">
                <a:solidFill>
                  <a:schemeClr val="tx2"/>
                </a:solidFill>
              </a:rPr>
              <a:t>Does financial stress affect you? </a:t>
            </a:r>
            <a:r>
              <a:rPr lang="en-US" sz="2000" dirty="0">
                <a:solidFill>
                  <a:schemeClr val="tx2"/>
                </a:solidFill>
              </a:rPr>
              <a:t>Yes/No</a:t>
            </a:r>
          </a:p>
          <a:p>
            <a:endParaRPr lang="en-US" dirty="0"/>
          </a:p>
        </p:txBody>
      </p:sp>
      <p:sp>
        <p:nvSpPr>
          <p:cNvPr id="4" name="Text Placeholder 3">
            <a:extLst>
              <a:ext uri="{FF2B5EF4-FFF2-40B4-BE49-F238E27FC236}">
                <a16:creationId xmlns:a16="http://schemas.microsoft.com/office/drawing/2014/main" id="{A02BC732-0AAC-4CA4-B836-161AE8CAC0D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632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Business Owners Beat the Odds</a:t>
            </a:r>
          </a:p>
        </p:txBody>
      </p:sp>
      <p:sp>
        <p:nvSpPr>
          <p:cNvPr id="15" name="Content Placeholder 5"/>
          <p:cNvSpPr>
            <a:spLocks noGrp="1"/>
          </p:cNvSpPr>
          <p:nvPr>
            <p:ph idx="1"/>
          </p:nvPr>
        </p:nvSpPr>
        <p:spPr bwMode="auto">
          <a:xfrm>
            <a:off x="127000" y="974725"/>
            <a:ext cx="8888413" cy="766989"/>
          </a:xfrm>
          <a:prstGeom prst="roundRect">
            <a:avLst/>
          </a:prstGeom>
          <a:solidFill>
            <a:srgbClr val="FCC000"/>
          </a:solidFill>
          <a:ln w="25400">
            <a:solidFill>
              <a:schemeClr val="tx1"/>
            </a:solidFill>
          </a:ln>
          <a:effectLst/>
        </p:spPr>
        <p:txBody>
          <a:bodyPr vert="horz" wrap="square" lIns="91440" tIns="45720" rIns="91440" bIns="45720" numCol="1" rtlCol="0" anchor="ctr" anchorCtr="0" compatLnSpc="1">
            <a:prstTxWarp prst="textNoShape">
              <a:avLst/>
            </a:prstTxWarp>
          </a:bodyPr>
          <a:lstStyle/>
          <a:p>
            <a:pPr marL="0" indent="0" algn="ctr" defTabSz="914400" eaLnBrk="0" fontAlgn="base" hangingPunct="0">
              <a:spcBef>
                <a:spcPct val="0"/>
              </a:spcBef>
              <a:spcAft>
                <a:spcPct val="0"/>
              </a:spcAft>
              <a:buNone/>
            </a:pPr>
            <a:r>
              <a:rPr lang="en-US" sz="2000" b="1" dirty="0">
                <a:solidFill>
                  <a:schemeClr val="tx1"/>
                </a:solidFill>
                <a:latin typeface="Arial" panose="020B0604020202020204" pitchFamily="34" charset="0"/>
                <a:cs typeface="Arial" panose="020B0604020202020204" pitchFamily="34" charset="0"/>
              </a:rPr>
              <a:t>When contemplating business investments, business owners are methodical and focus resources on priorities </a:t>
            </a:r>
          </a:p>
        </p:txBody>
      </p:sp>
      <p:pic>
        <p:nvPicPr>
          <p:cNvPr id="21" name="Picture 20"/>
          <p:cNvPicPr>
            <a:picLocks noChangeAspect="1"/>
          </p:cNvPicPr>
          <p:nvPr/>
        </p:nvPicPr>
        <p:blipFill>
          <a:blip r:embed="rId3"/>
          <a:stretch>
            <a:fillRect/>
          </a:stretch>
        </p:blipFill>
        <p:spPr>
          <a:xfrm>
            <a:off x="232228" y="1915885"/>
            <a:ext cx="5034303" cy="3597566"/>
          </a:xfrm>
          <a:prstGeom prst="rect">
            <a:avLst/>
          </a:prstGeom>
        </p:spPr>
      </p:pic>
      <p:pic>
        <p:nvPicPr>
          <p:cNvPr id="22" name="Picture 21"/>
          <p:cNvPicPr>
            <a:picLocks noChangeAspect="1"/>
          </p:cNvPicPr>
          <p:nvPr/>
        </p:nvPicPr>
        <p:blipFill>
          <a:blip r:embed="rId4"/>
          <a:stretch>
            <a:fillRect/>
          </a:stretch>
        </p:blipFill>
        <p:spPr>
          <a:xfrm>
            <a:off x="5266531" y="1859643"/>
            <a:ext cx="518205" cy="3653808"/>
          </a:xfrm>
          <a:prstGeom prst="rect">
            <a:avLst/>
          </a:prstGeom>
        </p:spPr>
      </p:pic>
      <p:sp>
        <p:nvSpPr>
          <p:cNvPr id="23" name="TextBox 22"/>
          <p:cNvSpPr txBox="1"/>
          <p:nvPr/>
        </p:nvSpPr>
        <p:spPr>
          <a:xfrm>
            <a:off x="5913211" y="1915885"/>
            <a:ext cx="2931531" cy="4122058"/>
          </a:xfrm>
          <a:prstGeom prst="rect">
            <a:avLst/>
          </a:prstGeom>
          <a:noFill/>
        </p:spPr>
        <p:txBody>
          <a:bodyPr wrap="square" lIns="0" tIns="0" rIns="0" bIns="0" rtlCol="0">
            <a:noAutofit/>
          </a:bodyPr>
          <a:lstStyle/>
          <a:p>
            <a:pPr marL="285750" indent="-285750">
              <a:buClr>
                <a:schemeClr val="tx2"/>
              </a:buClr>
              <a:buFont typeface="Wingdings" panose="05000000000000000000" pitchFamily="2" charset="2"/>
              <a:buChar char="§"/>
            </a:pPr>
            <a:endParaRPr lang="en-US" sz="1800" i="1" dirty="0">
              <a:solidFill>
                <a:schemeClr val="tx1">
                  <a:lumMod val="65000"/>
                  <a:lumOff val="35000"/>
                </a:schemeClr>
              </a:solidFill>
            </a:endParaRPr>
          </a:p>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Utilize data-driven research and analysis:</a:t>
            </a:r>
          </a:p>
          <a:p>
            <a:pPr marL="952485" lvl="1" indent="-342900">
              <a:buClr>
                <a:schemeClr val="tx2"/>
              </a:buClr>
              <a:buFont typeface="Arial" panose="020B0604020202020204" pitchFamily="34" charset="0"/>
              <a:buChar char="−"/>
            </a:pPr>
            <a:r>
              <a:rPr lang="en-US" sz="1800" i="1" dirty="0">
                <a:solidFill>
                  <a:schemeClr val="tx1">
                    <a:lumMod val="65000"/>
                    <a:lumOff val="35000"/>
                  </a:schemeClr>
                </a:solidFill>
              </a:rPr>
              <a:t>Future cash-flows</a:t>
            </a:r>
          </a:p>
          <a:p>
            <a:pPr marL="952485" lvl="1" indent="-342900">
              <a:buClr>
                <a:schemeClr val="tx2"/>
              </a:buClr>
              <a:buFont typeface="Arial" panose="020B0604020202020204" pitchFamily="34" charset="0"/>
              <a:buChar char="−"/>
            </a:pPr>
            <a:r>
              <a:rPr lang="en-US" sz="1800" i="1" dirty="0">
                <a:solidFill>
                  <a:schemeClr val="tx1">
                    <a:lumMod val="65000"/>
                    <a:lumOff val="35000"/>
                  </a:schemeClr>
                </a:solidFill>
              </a:rPr>
              <a:t>Capital sources &amp; their costs</a:t>
            </a:r>
          </a:p>
          <a:p>
            <a:pPr marL="952485" lvl="1" indent="-342900">
              <a:buClr>
                <a:schemeClr val="tx2"/>
              </a:buClr>
              <a:buFont typeface="Arial" panose="020B0604020202020204" pitchFamily="34" charset="0"/>
              <a:buChar char="−"/>
            </a:pPr>
            <a:r>
              <a:rPr lang="en-US" sz="1800" i="1" dirty="0">
                <a:solidFill>
                  <a:schemeClr val="tx1">
                    <a:lumMod val="65000"/>
                    <a:lumOff val="35000"/>
                  </a:schemeClr>
                </a:solidFill>
              </a:rPr>
              <a:t>ROI</a:t>
            </a:r>
          </a:p>
          <a:p>
            <a:pPr marL="285750" indent="-285750">
              <a:buClr>
                <a:schemeClr val="tx2"/>
              </a:buClr>
              <a:buFont typeface="Wingdings" panose="05000000000000000000" pitchFamily="2" charset="2"/>
              <a:buChar char="§"/>
            </a:pPr>
            <a:endParaRPr lang="en-US" sz="800" i="1" dirty="0">
              <a:solidFill>
                <a:schemeClr val="tx1">
                  <a:lumMod val="65000"/>
                  <a:lumOff val="35000"/>
                </a:schemeClr>
              </a:solidFill>
            </a:endParaRPr>
          </a:p>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Respect the risk/reward balance</a:t>
            </a:r>
          </a:p>
          <a:p>
            <a:pPr>
              <a:buClr>
                <a:schemeClr val="tx2"/>
              </a:buClr>
            </a:pPr>
            <a:endParaRPr lang="en-US" sz="800" i="1" dirty="0">
              <a:solidFill>
                <a:schemeClr val="tx1">
                  <a:lumMod val="65000"/>
                  <a:lumOff val="35000"/>
                </a:schemeClr>
              </a:solidFill>
            </a:endParaRPr>
          </a:p>
          <a:p>
            <a:pPr marL="285750" indent="-285750">
              <a:buClr>
                <a:schemeClr val="tx2"/>
              </a:buClr>
              <a:buFont typeface="Wingdings" panose="05000000000000000000" pitchFamily="2" charset="2"/>
              <a:buChar char="§"/>
            </a:pPr>
            <a:r>
              <a:rPr lang="en-US" sz="1800" i="1" dirty="0">
                <a:solidFill>
                  <a:schemeClr val="tx1">
                    <a:lumMod val="65000"/>
                    <a:lumOff val="35000"/>
                  </a:schemeClr>
                </a:solidFill>
              </a:rPr>
              <a:t>Seek advice from experts</a:t>
            </a:r>
          </a:p>
        </p:txBody>
      </p:sp>
      <p:sp>
        <p:nvSpPr>
          <p:cNvPr id="24" name="Rounded Rectangle 23"/>
          <p:cNvSpPr/>
          <p:nvPr/>
        </p:nvSpPr>
        <p:spPr bwMode="auto">
          <a:xfrm>
            <a:off x="127000" y="5631380"/>
            <a:ext cx="8779343" cy="750370"/>
          </a:xfrm>
          <a:prstGeom prst="roundRect">
            <a:avLst/>
          </a:prstGeom>
          <a:solidFill>
            <a:schemeClr val="accent6">
              <a:lumMod val="20000"/>
              <a:lumOff val="80000"/>
            </a:schemeClr>
          </a:solidFill>
          <a:ln w="25400">
            <a:noFill/>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b="1" dirty="0">
                <a:solidFill>
                  <a:schemeClr val="tx2"/>
                </a:solidFill>
                <a:latin typeface="Arial" panose="020B0604020202020204" pitchFamily="34" charset="0"/>
                <a:cs typeface="Arial" panose="020B0604020202020204" pitchFamily="34" charset="0"/>
              </a:rPr>
              <a:t>Engagement and financial wellness are prerequisites for business success.  The same is true for your employees.</a:t>
            </a:r>
          </a:p>
        </p:txBody>
      </p:sp>
    </p:spTree>
    <p:extLst>
      <p:ext uri="{BB962C8B-B14F-4D97-AF65-F5344CB8AC3E}">
        <p14:creationId xmlns:p14="http://schemas.microsoft.com/office/powerpoint/2010/main" val="132152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Employees Beat The Odds</a:t>
            </a:r>
          </a:p>
        </p:txBody>
      </p:sp>
      <p:sp>
        <p:nvSpPr>
          <p:cNvPr id="3" name="Content Placeholder 2"/>
          <p:cNvSpPr>
            <a:spLocks noGrp="1"/>
          </p:cNvSpPr>
          <p:nvPr>
            <p:ph idx="1"/>
          </p:nvPr>
        </p:nvSpPr>
        <p:spPr/>
        <p:txBody>
          <a:bodyPr anchor="ctr"/>
          <a:lstStyle/>
          <a:p>
            <a:pPr marL="0" indent="0" algn="ctr">
              <a:buNone/>
            </a:pPr>
            <a:r>
              <a:rPr lang="en-US" sz="9600" dirty="0">
                <a:solidFill>
                  <a:schemeClr val="tx2"/>
                </a:solidFill>
              </a:rPr>
              <a:t>WISER</a:t>
            </a:r>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127000" y="424234"/>
            <a:ext cx="7362371" cy="324912"/>
          </a:xfrm>
          <a:prstGeom prst="rect">
            <a:avLst/>
          </a:prstGeom>
          <a:noFill/>
        </p:spPr>
        <p:txBody>
          <a:bodyPr wrap="square" lIns="0" tIns="0" rIns="0" bIns="0" rtlCol="0">
            <a:noAutofit/>
          </a:bodyPr>
          <a:lstStyle/>
          <a:p>
            <a:r>
              <a:rPr lang="en-US" sz="2000" i="1" dirty="0">
                <a:solidFill>
                  <a:schemeClr val="tx1">
                    <a:lumMod val="65000"/>
                    <a:lumOff val="35000"/>
                  </a:schemeClr>
                </a:solidFill>
              </a:rPr>
              <a:t>The path to healthier, wealthier and wiser.</a:t>
            </a:r>
          </a:p>
        </p:txBody>
      </p:sp>
      <p:sp>
        <p:nvSpPr>
          <p:cNvPr id="6" name="TextBox 5"/>
          <p:cNvSpPr txBox="1"/>
          <p:nvPr/>
        </p:nvSpPr>
        <p:spPr>
          <a:xfrm>
            <a:off x="-508000" y="621938"/>
            <a:ext cx="3686629" cy="45719"/>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353301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Wiser</a:t>
            </a:r>
          </a:p>
        </p:txBody>
      </p:sp>
      <p:sp>
        <p:nvSpPr>
          <p:cNvPr id="3" name="Content Placeholder 2"/>
          <p:cNvSpPr>
            <a:spLocks noGrp="1"/>
          </p:cNvSpPr>
          <p:nvPr>
            <p:ph idx="1"/>
          </p:nvPr>
        </p:nvSpPr>
        <p:spPr/>
        <p:txBody>
          <a:bodyPr/>
          <a:lstStyle/>
          <a:p>
            <a:pPr marL="0" indent="0">
              <a:buNone/>
            </a:pPr>
            <a:r>
              <a:rPr lang="en-US" sz="3200" dirty="0"/>
              <a:t>Meet Sara:</a:t>
            </a:r>
          </a:p>
        </p:txBody>
      </p:sp>
      <p:sp>
        <p:nvSpPr>
          <p:cNvPr id="4" name="Text Placeholder 3"/>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45" y="1394818"/>
            <a:ext cx="3239326" cy="4868822"/>
          </a:xfrm>
          <a:prstGeom prst="rect">
            <a:avLst/>
          </a:prstGeom>
        </p:spPr>
      </p:pic>
      <p:sp>
        <p:nvSpPr>
          <p:cNvPr id="5" name="TextBox 4"/>
          <p:cNvSpPr txBox="1"/>
          <p:nvPr/>
        </p:nvSpPr>
        <p:spPr>
          <a:xfrm>
            <a:off x="4650216" y="1817856"/>
            <a:ext cx="2493819" cy="299258"/>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i="1" dirty="0">
                <a:solidFill>
                  <a:schemeClr val="tx1">
                    <a:lumMod val="65000"/>
                    <a:lumOff val="35000"/>
                  </a:schemeClr>
                </a:solidFill>
              </a:rPr>
              <a:t>22 years old</a:t>
            </a:r>
          </a:p>
          <a:p>
            <a:pPr marL="285750" indent="-285750">
              <a:buFont typeface="Arial" panose="020B0604020202020204" pitchFamily="34" charset="0"/>
              <a:buChar char="•"/>
            </a:pPr>
            <a:endParaRPr lang="en-US" sz="2000" i="1" dirty="0">
              <a:solidFill>
                <a:schemeClr val="tx1">
                  <a:lumMod val="65000"/>
                  <a:lumOff val="35000"/>
                </a:schemeClr>
              </a:solidFill>
            </a:endParaRPr>
          </a:p>
        </p:txBody>
      </p:sp>
      <p:sp>
        <p:nvSpPr>
          <p:cNvPr id="8" name="TextBox 7"/>
          <p:cNvSpPr txBox="1"/>
          <p:nvPr/>
        </p:nvSpPr>
        <p:spPr>
          <a:xfrm>
            <a:off x="4640726" y="2537560"/>
            <a:ext cx="3188495" cy="379808"/>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i="1" dirty="0">
                <a:solidFill>
                  <a:schemeClr val="tx1">
                    <a:lumMod val="65000"/>
                    <a:lumOff val="35000"/>
                  </a:schemeClr>
                </a:solidFill>
              </a:rPr>
              <a:t>Recent college graduate</a:t>
            </a:r>
          </a:p>
          <a:p>
            <a:pPr marL="285750" indent="-285750">
              <a:buFont typeface="Arial" panose="020B0604020202020204" pitchFamily="34" charset="0"/>
              <a:buChar char="•"/>
            </a:pPr>
            <a:endParaRPr lang="en-US" sz="1400" dirty="0">
              <a:solidFill>
                <a:schemeClr val="tx1">
                  <a:lumMod val="65000"/>
                  <a:lumOff val="35000"/>
                </a:schemeClr>
              </a:solidFill>
            </a:endParaRPr>
          </a:p>
        </p:txBody>
      </p:sp>
      <p:sp>
        <p:nvSpPr>
          <p:cNvPr id="9" name="TextBox 8"/>
          <p:cNvSpPr txBox="1"/>
          <p:nvPr/>
        </p:nvSpPr>
        <p:spPr>
          <a:xfrm>
            <a:off x="4639358" y="3337581"/>
            <a:ext cx="2905862" cy="379807"/>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i="1" dirty="0">
                <a:solidFill>
                  <a:schemeClr val="tx1">
                    <a:lumMod val="65000"/>
                    <a:lumOff val="35000"/>
                  </a:schemeClr>
                </a:solidFill>
              </a:rPr>
              <a:t>Job:  Marketing analyst</a:t>
            </a:r>
          </a:p>
          <a:p>
            <a:pPr marL="285750" indent="-285750">
              <a:buFont typeface="Arial" panose="020B0604020202020204" pitchFamily="34" charset="0"/>
              <a:buChar char="•"/>
            </a:pPr>
            <a:endParaRPr lang="en-US" sz="1400" dirty="0">
              <a:solidFill>
                <a:schemeClr val="tx1">
                  <a:lumMod val="65000"/>
                  <a:lumOff val="35000"/>
                </a:schemeClr>
              </a:solidFill>
            </a:endParaRPr>
          </a:p>
        </p:txBody>
      </p:sp>
      <p:sp>
        <p:nvSpPr>
          <p:cNvPr id="11" name="TextBox 10"/>
          <p:cNvSpPr txBox="1"/>
          <p:nvPr/>
        </p:nvSpPr>
        <p:spPr>
          <a:xfrm>
            <a:off x="4639358" y="4134389"/>
            <a:ext cx="3188495" cy="460356"/>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i="1" dirty="0">
                <a:solidFill>
                  <a:schemeClr val="tx1">
                    <a:lumMod val="65000"/>
                    <a:lumOff val="35000"/>
                  </a:schemeClr>
                </a:solidFill>
              </a:rPr>
              <a:t>Annual Salary:  $40,000</a:t>
            </a:r>
          </a:p>
          <a:p>
            <a:pPr marL="285750" indent="-285750">
              <a:buFont typeface="Arial" panose="020B0604020202020204" pitchFamily="34" charset="0"/>
              <a:buChar char="•"/>
            </a:pPr>
            <a:endParaRPr lang="en-US" sz="1400" dirty="0">
              <a:solidFill>
                <a:schemeClr val="tx1">
                  <a:lumMod val="65000"/>
                  <a:lumOff val="35000"/>
                </a:schemeClr>
              </a:solidFill>
            </a:endParaRPr>
          </a:p>
        </p:txBody>
      </p:sp>
      <p:sp>
        <p:nvSpPr>
          <p:cNvPr id="12" name="TextBox 11"/>
          <p:cNvSpPr txBox="1"/>
          <p:nvPr/>
        </p:nvSpPr>
        <p:spPr>
          <a:xfrm>
            <a:off x="4650216" y="5011746"/>
            <a:ext cx="3891150" cy="454266"/>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2000" i="1" dirty="0">
                <a:solidFill>
                  <a:schemeClr val="tx1">
                    <a:lumMod val="65000"/>
                    <a:lumOff val="35000"/>
                  </a:schemeClr>
                </a:solidFill>
              </a:rPr>
              <a:t>Has never seen “Jerry Maguire” so your “Show me the money!” references will always fall flat</a:t>
            </a:r>
          </a:p>
          <a:p>
            <a:pPr marL="285750" indent="-285750">
              <a:buFont typeface="Arial" panose="020B0604020202020204" pitchFamily="34" charset="0"/>
              <a:buChar char="•"/>
            </a:pP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3710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Wiser</a:t>
            </a:r>
          </a:p>
        </p:txBody>
      </p:sp>
      <p:sp>
        <p:nvSpPr>
          <p:cNvPr id="3" name="Content Placeholder 2"/>
          <p:cNvSpPr>
            <a:spLocks noGrp="1"/>
          </p:cNvSpPr>
          <p:nvPr>
            <p:ph idx="1"/>
          </p:nvPr>
        </p:nvSpPr>
        <p:spPr/>
        <p:txBody>
          <a:bodyPr/>
          <a:lstStyle/>
          <a:p>
            <a:pPr>
              <a:spcBef>
                <a:spcPts val="600"/>
              </a:spcBef>
            </a:pPr>
            <a:r>
              <a:rPr lang="en-US" sz="2000" dirty="0"/>
              <a:t>Sara needs a car.  She has budgeted $400/month for a car payment.</a:t>
            </a:r>
          </a:p>
          <a:p>
            <a:pPr>
              <a:spcBef>
                <a:spcPts val="600"/>
              </a:spcBef>
            </a:pPr>
            <a:r>
              <a:rPr lang="en-US" sz="2000" dirty="0"/>
              <a:t>After market research, she found her ‘best’ finance terms: 3% over 5 years</a:t>
            </a:r>
          </a:p>
        </p:txBody>
      </p:sp>
      <p:sp>
        <p:nvSpPr>
          <p:cNvPr id="4" name="Text Placeholder 3"/>
          <p:cNvSpPr>
            <a:spLocks noGrp="1"/>
          </p:cNvSpPr>
          <p:nvPr>
            <p:ph type="body" sz="quarter" idx="13"/>
          </p:nvPr>
        </p:nvSpPr>
        <p:spPr/>
        <p:txBody>
          <a:bodyPr/>
          <a:lstStyle/>
          <a:p>
            <a:endParaRPr lang="en-US" dirty="0"/>
          </a:p>
        </p:txBody>
      </p:sp>
      <p:sp>
        <p:nvSpPr>
          <p:cNvPr id="7" name="Rounded Rectangle 6"/>
          <p:cNvSpPr/>
          <p:nvPr/>
        </p:nvSpPr>
        <p:spPr>
          <a:xfrm>
            <a:off x="540297" y="1857829"/>
            <a:ext cx="3686629" cy="4405811"/>
          </a:xfrm>
          <a:prstGeom prst="round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8" name="Rounded Rectangle 7"/>
          <p:cNvSpPr/>
          <p:nvPr/>
        </p:nvSpPr>
        <p:spPr>
          <a:xfrm>
            <a:off x="4766362" y="1857829"/>
            <a:ext cx="3686629" cy="4405810"/>
          </a:xfrm>
          <a:prstGeom prst="roundRect">
            <a:avLst/>
          </a:prstGeom>
          <a:no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en-US" sz="1400" b="1">
              <a:solidFill>
                <a:schemeClr val="bg1"/>
              </a:solidFill>
            </a:endParaRPr>
          </a:p>
        </p:txBody>
      </p:sp>
      <p:sp>
        <p:nvSpPr>
          <p:cNvPr id="9" name="TextBox 8"/>
          <p:cNvSpPr txBox="1"/>
          <p:nvPr/>
        </p:nvSpPr>
        <p:spPr>
          <a:xfrm>
            <a:off x="773633" y="1917153"/>
            <a:ext cx="3207657" cy="3933371"/>
          </a:xfrm>
          <a:prstGeom prst="rect">
            <a:avLst/>
          </a:prstGeom>
          <a:noFill/>
        </p:spPr>
        <p:txBody>
          <a:bodyPr wrap="square" lIns="0" tIns="0" rIns="0" bIns="0" rtlCol="0">
            <a:noAutofit/>
          </a:bodyPr>
          <a:lstStyle/>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r>
              <a:rPr lang="en-US" sz="1800" b="1" dirty="0">
                <a:solidFill>
                  <a:schemeClr val="tx1">
                    <a:lumMod val="65000"/>
                    <a:lumOff val="35000"/>
                  </a:schemeClr>
                </a:solidFill>
              </a:rPr>
              <a:t>VW 2020 Passat</a:t>
            </a:r>
          </a:p>
          <a:p>
            <a:pPr algn="ctr"/>
            <a:r>
              <a:rPr lang="en-US" sz="1800" b="1" dirty="0">
                <a:solidFill>
                  <a:schemeClr val="tx1">
                    <a:lumMod val="65000"/>
                    <a:lumOff val="35000"/>
                  </a:schemeClr>
                </a:solidFill>
              </a:rPr>
              <a:t>$22,000</a:t>
            </a:r>
          </a:p>
          <a:p>
            <a:pPr algn="ctr"/>
            <a:endParaRPr lang="en-US" sz="1800" b="1" dirty="0">
              <a:solidFill>
                <a:schemeClr val="tx1">
                  <a:lumMod val="65000"/>
                  <a:lumOff val="35000"/>
                </a:schemeClr>
              </a:solidFill>
            </a:endParaRPr>
          </a:p>
          <a:p>
            <a:pPr algn="ctr"/>
            <a:endParaRPr lang="en-US" sz="1800" b="1" dirty="0">
              <a:solidFill>
                <a:schemeClr val="tx1">
                  <a:lumMod val="65000"/>
                  <a:lumOff val="35000"/>
                </a:schemeClr>
              </a:solidFill>
            </a:endParaRPr>
          </a:p>
          <a:p>
            <a:pPr algn="ctr"/>
            <a:r>
              <a:rPr lang="en-US" sz="1800" b="1" dirty="0">
                <a:solidFill>
                  <a:schemeClr val="tx1">
                    <a:lumMod val="65000"/>
                    <a:lumOff val="35000"/>
                  </a:schemeClr>
                </a:solidFill>
              </a:rPr>
              <a:t>Car value in 5 years:</a:t>
            </a:r>
          </a:p>
          <a:p>
            <a:pPr algn="ctr"/>
            <a:r>
              <a:rPr lang="en-US" sz="1800" b="1" dirty="0">
                <a:solidFill>
                  <a:srgbClr val="00B050"/>
                </a:solidFill>
              </a:rPr>
              <a:t>$10,500</a:t>
            </a:r>
          </a:p>
        </p:txBody>
      </p:sp>
      <p:sp>
        <p:nvSpPr>
          <p:cNvPr id="10" name="TextBox 9"/>
          <p:cNvSpPr txBox="1"/>
          <p:nvPr/>
        </p:nvSpPr>
        <p:spPr>
          <a:xfrm>
            <a:off x="5017341" y="1917152"/>
            <a:ext cx="3207657" cy="3933371"/>
          </a:xfrm>
          <a:prstGeom prst="rect">
            <a:avLst/>
          </a:prstGeom>
          <a:noFill/>
        </p:spPr>
        <p:txBody>
          <a:bodyPr wrap="square" lIns="0" tIns="0" rIns="0" bIns="0" rtlCol="0">
            <a:noAutofit/>
          </a:bodyPr>
          <a:lstStyle/>
          <a:p>
            <a:pPr algn="ctr"/>
            <a:endParaRPr lang="en-US" sz="2000" b="1" dirty="0">
              <a:solidFill>
                <a:schemeClr val="tx1">
                  <a:lumMod val="65000"/>
                  <a:lumOff val="35000"/>
                </a:schemeClr>
              </a:solidFill>
            </a:endParaRPr>
          </a:p>
          <a:p>
            <a:pPr algn="ctr"/>
            <a:endParaRPr lang="en-US" sz="2000" b="1" dirty="0">
              <a:solidFill>
                <a:schemeClr val="tx1">
                  <a:lumMod val="65000"/>
                  <a:lumOff val="35000"/>
                </a:schemeClr>
              </a:solidFill>
            </a:endParaRPr>
          </a:p>
          <a:p>
            <a:pPr algn="ctr"/>
            <a:endParaRPr lang="en-US" sz="2000" b="1" dirty="0">
              <a:solidFill>
                <a:schemeClr val="tx1">
                  <a:lumMod val="65000"/>
                  <a:lumOff val="35000"/>
                </a:schemeClr>
              </a:solidFill>
            </a:endParaRPr>
          </a:p>
          <a:p>
            <a:pPr algn="ctr"/>
            <a:endParaRPr lang="en-US" sz="800" b="1" dirty="0">
              <a:solidFill>
                <a:schemeClr val="tx1">
                  <a:lumMod val="65000"/>
                  <a:lumOff val="35000"/>
                </a:schemeClr>
              </a:solidFill>
            </a:endParaRPr>
          </a:p>
          <a:p>
            <a:pPr algn="ctr"/>
            <a:endParaRPr lang="en-US" sz="800" b="1" dirty="0">
              <a:solidFill>
                <a:schemeClr val="tx1">
                  <a:lumMod val="65000"/>
                  <a:lumOff val="35000"/>
                </a:schemeClr>
              </a:solidFill>
            </a:endParaRPr>
          </a:p>
          <a:p>
            <a:pPr algn="ctr"/>
            <a:endParaRPr lang="en-US" sz="2000" b="1" dirty="0">
              <a:solidFill>
                <a:schemeClr val="tx1">
                  <a:lumMod val="65000"/>
                  <a:lumOff val="35000"/>
                </a:schemeClr>
              </a:solidFill>
            </a:endParaRPr>
          </a:p>
          <a:p>
            <a:pPr algn="ctr"/>
            <a:endParaRPr lang="en-US" sz="2000" b="1" dirty="0">
              <a:solidFill>
                <a:schemeClr val="tx1">
                  <a:lumMod val="65000"/>
                  <a:lumOff val="35000"/>
                </a:schemeClr>
              </a:solidFill>
            </a:endParaRPr>
          </a:p>
          <a:p>
            <a:pPr algn="ctr"/>
            <a:endParaRPr lang="en-US" sz="800" b="1" dirty="0">
              <a:solidFill>
                <a:schemeClr val="tx1">
                  <a:lumMod val="65000"/>
                  <a:lumOff val="35000"/>
                </a:schemeClr>
              </a:solidFill>
            </a:endParaRPr>
          </a:p>
          <a:p>
            <a:pPr algn="ctr"/>
            <a:r>
              <a:rPr lang="en-US" sz="1800" b="1" dirty="0">
                <a:solidFill>
                  <a:schemeClr val="tx1">
                    <a:lumMod val="65000"/>
                    <a:lumOff val="35000"/>
                  </a:schemeClr>
                </a:solidFill>
              </a:rPr>
              <a:t>VW 2020 Jetta</a:t>
            </a:r>
          </a:p>
          <a:p>
            <a:pPr algn="ctr"/>
            <a:r>
              <a:rPr lang="en-US" sz="1800" b="1" dirty="0">
                <a:solidFill>
                  <a:schemeClr val="tx1">
                    <a:lumMod val="65000"/>
                    <a:lumOff val="35000"/>
                  </a:schemeClr>
                </a:solidFill>
              </a:rPr>
              <a:t>$17,000 ($300/</a:t>
            </a:r>
            <a:r>
              <a:rPr lang="en-US" sz="1800" b="1" dirty="0" err="1">
                <a:solidFill>
                  <a:schemeClr val="tx1">
                    <a:lumMod val="65000"/>
                    <a:lumOff val="35000"/>
                  </a:schemeClr>
                </a:solidFill>
              </a:rPr>
              <a:t>mo</a:t>
            </a:r>
            <a:r>
              <a:rPr lang="en-US" sz="1800" b="1" dirty="0">
                <a:solidFill>
                  <a:schemeClr val="tx1">
                    <a:lumMod val="65000"/>
                    <a:lumOff val="35000"/>
                  </a:schemeClr>
                </a:solidFill>
              </a:rPr>
              <a:t>)</a:t>
            </a:r>
          </a:p>
          <a:p>
            <a:pPr algn="ctr"/>
            <a:endParaRPr lang="en-US" sz="1800" b="1" dirty="0">
              <a:solidFill>
                <a:schemeClr val="tx1">
                  <a:lumMod val="65000"/>
                  <a:lumOff val="35000"/>
                </a:schemeClr>
              </a:solidFill>
            </a:endParaRPr>
          </a:p>
        </p:txBody>
      </p:sp>
      <p:pic>
        <p:nvPicPr>
          <p:cNvPr id="1026" name="Picture 2" descr="2020 Passat – The Midsize Se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3" y="1796870"/>
            <a:ext cx="3244338" cy="17897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4"/>
          <a:srcRect l="18986" t="42307" r="67952" b="46118"/>
          <a:stretch/>
        </p:blipFill>
        <p:spPr>
          <a:xfrm>
            <a:off x="5304097" y="2478673"/>
            <a:ext cx="2563607" cy="1277258"/>
          </a:xfrm>
          <a:prstGeom prst="rect">
            <a:avLst/>
          </a:prstGeom>
        </p:spPr>
      </p:pic>
      <p:sp>
        <p:nvSpPr>
          <p:cNvPr id="17" name="TextBox 16"/>
          <p:cNvSpPr txBox="1"/>
          <p:nvPr/>
        </p:nvSpPr>
        <p:spPr>
          <a:xfrm>
            <a:off x="5005847" y="4904646"/>
            <a:ext cx="3207657" cy="1328782"/>
          </a:xfrm>
          <a:prstGeom prst="rect">
            <a:avLst/>
          </a:prstGeom>
          <a:noFill/>
        </p:spPr>
        <p:txBody>
          <a:bodyPr wrap="square" lIns="0" tIns="0" rIns="0" bIns="0" rtlCol="0">
            <a:noAutofit/>
          </a:bodyPr>
          <a:lstStyle/>
          <a:p>
            <a:pPr algn="ctr"/>
            <a:r>
              <a:rPr lang="en-US" sz="1800" b="1" dirty="0">
                <a:solidFill>
                  <a:schemeClr val="tx1">
                    <a:lumMod val="65000"/>
                    <a:lumOff val="35000"/>
                  </a:schemeClr>
                </a:solidFill>
              </a:rPr>
              <a:t>In 5 years, car value:</a:t>
            </a:r>
          </a:p>
          <a:p>
            <a:pPr algn="ctr"/>
            <a:r>
              <a:rPr lang="en-US" sz="1800" b="1" dirty="0">
                <a:solidFill>
                  <a:schemeClr val="tx1">
                    <a:lumMod val="65000"/>
                    <a:lumOff val="35000"/>
                  </a:schemeClr>
                </a:solidFill>
              </a:rPr>
              <a:t>$8,100</a:t>
            </a:r>
          </a:p>
          <a:p>
            <a:endParaRPr lang="en-US" sz="1400" dirty="0">
              <a:solidFill>
                <a:schemeClr val="tx1">
                  <a:lumMod val="65000"/>
                  <a:lumOff val="35000"/>
                </a:schemeClr>
              </a:solidFill>
            </a:endParaRPr>
          </a:p>
        </p:txBody>
      </p:sp>
      <p:sp>
        <p:nvSpPr>
          <p:cNvPr id="18" name="TextBox 17"/>
          <p:cNvSpPr txBox="1"/>
          <p:nvPr/>
        </p:nvSpPr>
        <p:spPr>
          <a:xfrm>
            <a:off x="1477620" y="2359204"/>
            <a:ext cx="2264229" cy="332562"/>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
        <p:nvSpPr>
          <p:cNvPr id="19" name="TextBox 18"/>
          <p:cNvSpPr txBox="1"/>
          <p:nvPr/>
        </p:nvSpPr>
        <p:spPr>
          <a:xfrm>
            <a:off x="5515429" y="1917152"/>
            <a:ext cx="2235200" cy="332562"/>
          </a:xfrm>
          <a:prstGeom prst="rect">
            <a:avLst/>
          </a:prstGeom>
          <a:noFill/>
        </p:spPr>
        <p:txBody>
          <a:bodyPr wrap="square" lIns="0" tIns="0" rIns="0" bIns="0" rtlCol="0">
            <a:noAutofit/>
          </a:bodyPr>
          <a:lstStyle/>
          <a:p>
            <a:endParaRPr lang="en-US" sz="1400" dirty="0">
              <a:solidFill>
                <a:schemeClr val="tx1">
                  <a:lumMod val="65000"/>
                  <a:lumOff val="35000"/>
                </a:schemeClr>
              </a:solidFill>
            </a:endParaRPr>
          </a:p>
        </p:txBody>
      </p:sp>
      <p:sp>
        <p:nvSpPr>
          <p:cNvPr id="20" name="TextBox 19"/>
          <p:cNvSpPr txBox="1"/>
          <p:nvPr/>
        </p:nvSpPr>
        <p:spPr>
          <a:xfrm>
            <a:off x="1321339" y="1918326"/>
            <a:ext cx="2380342" cy="395240"/>
          </a:xfrm>
          <a:prstGeom prst="rect">
            <a:avLst/>
          </a:prstGeom>
          <a:noFill/>
        </p:spPr>
        <p:txBody>
          <a:bodyPr wrap="square" lIns="0" tIns="0" rIns="0" bIns="0" rtlCol="0">
            <a:noAutofit/>
          </a:bodyPr>
          <a:lstStyle/>
          <a:p>
            <a:r>
              <a:rPr lang="en-US" sz="1800" b="1" dirty="0">
                <a:solidFill>
                  <a:schemeClr val="tx1">
                    <a:lumMod val="65000"/>
                    <a:lumOff val="35000"/>
                  </a:schemeClr>
                </a:solidFill>
              </a:rPr>
              <a:t>Common Approach</a:t>
            </a:r>
          </a:p>
          <a:p>
            <a:endParaRPr lang="en-US" sz="1400" dirty="0">
              <a:solidFill>
                <a:schemeClr val="tx1">
                  <a:lumMod val="65000"/>
                  <a:lumOff val="35000"/>
                </a:schemeClr>
              </a:solidFill>
            </a:endParaRPr>
          </a:p>
        </p:txBody>
      </p:sp>
      <p:sp>
        <p:nvSpPr>
          <p:cNvPr id="22" name="TextBox 21"/>
          <p:cNvSpPr txBox="1"/>
          <p:nvPr/>
        </p:nvSpPr>
        <p:spPr>
          <a:xfrm>
            <a:off x="5628603" y="1936201"/>
            <a:ext cx="2380342" cy="395240"/>
          </a:xfrm>
          <a:prstGeom prst="rect">
            <a:avLst/>
          </a:prstGeom>
          <a:noFill/>
        </p:spPr>
        <p:txBody>
          <a:bodyPr wrap="square" lIns="0" tIns="0" rIns="0" bIns="0" rtlCol="0">
            <a:noAutofit/>
          </a:bodyPr>
          <a:lstStyle/>
          <a:p>
            <a:r>
              <a:rPr lang="en-US" sz="1800" b="1" dirty="0">
                <a:solidFill>
                  <a:schemeClr val="tx1">
                    <a:lumMod val="65000"/>
                    <a:lumOff val="35000"/>
                  </a:schemeClr>
                </a:solidFill>
              </a:rPr>
              <a:t>Beating the Odds</a:t>
            </a:r>
          </a:p>
          <a:p>
            <a:endParaRPr lang="en-US" sz="1400" dirty="0">
              <a:solidFill>
                <a:schemeClr val="tx1">
                  <a:lumMod val="65000"/>
                  <a:lumOff val="35000"/>
                </a:schemeClr>
              </a:solidFill>
            </a:endParaRPr>
          </a:p>
        </p:txBody>
      </p:sp>
      <p:sp>
        <p:nvSpPr>
          <p:cNvPr id="21" name="TextBox 20"/>
          <p:cNvSpPr txBox="1"/>
          <p:nvPr/>
        </p:nvSpPr>
        <p:spPr>
          <a:xfrm>
            <a:off x="5128079" y="5389110"/>
            <a:ext cx="3009900" cy="859423"/>
          </a:xfrm>
          <a:prstGeom prst="rect">
            <a:avLst/>
          </a:prstGeom>
          <a:noFill/>
        </p:spPr>
        <p:txBody>
          <a:bodyPr wrap="square" lIns="0" tIns="0" rIns="0" bIns="0" rtlCol="0">
            <a:noAutofit/>
          </a:bodyPr>
          <a:lstStyle/>
          <a:p>
            <a:pPr algn="ctr"/>
            <a:r>
              <a:rPr lang="en-US" sz="1800" b="1" dirty="0">
                <a:solidFill>
                  <a:schemeClr val="tx1">
                    <a:lumMod val="65000"/>
                    <a:lumOff val="35000"/>
                  </a:schemeClr>
                </a:solidFill>
              </a:rPr>
              <a:t>Investment account value:</a:t>
            </a:r>
          </a:p>
          <a:p>
            <a:pPr algn="ctr"/>
            <a:r>
              <a:rPr lang="en-US" sz="1800" b="1" dirty="0">
                <a:solidFill>
                  <a:schemeClr val="tx1">
                    <a:lumMod val="65000"/>
                    <a:lumOff val="35000"/>
                  </a:schemeClr>
                </a:solidFill>
              </a:rPr>
              <a:t>$7,600</a:t>
            </a:r>
          </a:p>
          <a:p>
            <a:endParaRPr lang="en-US" sz="1400" dirty="0">
              <a:solidFill>
                <a:schemeClr val="tx1">
                  <a:lumMod val="65000"/>
                  <a:lumOff val="35000"/>
                </a:schemeClr>
              </a:solidFill>
            </a:endParaRPr>
          </a:p>
        </p:txBody>
      </p:sp>
      <p:sp>
        <p:nvSpPr>
          <p:cNvPr id="5" name="TextBox 4"/>
          <p:cNvSpPr txBox="1"/>
          <p:nvPr/>
        </p:nvSpPr>
        <p:spPr>
          <a:xfrm>
            <a:off x="5046882" y="4393090"/>
            <a:ext cx="3125586" cy="716316"/>
          </a:xfrm>
          <a:prstGeom prst="rect">
            <a:avLst/>
          </a:prstGeom>
          <a:noFill/>
        </p:spPr>
        <p:txBody>
          <a:bodyPr wrap="square" lIns="0" tIns="0" rIns="0" bIns="0" rtlCol="0">
            <a:noAutofit/>
          </a:bodyPr>
          <a:lstStyle/>
          <a:p>
            <a:r>
              <a:rPr lang="en-US" sz="1800" b="1" dirty="0">
                <a:solidFill>
                  <a:schemeClr val="tx1">
                    <a:lumMod val="65000"/>
                    <a:lumOff val="35000"/>
                  </a:schemeClr>
                </a:solidFill>
              </a:rPr>
              <a:t>Invests $100/</a:t>
            </a:r>
            <a:r>
              <a:rPr lang="en-US" sz="1800" b="1" dirty="0" err="1">
                <a:solidFill>
                  <a:schemeClr val="tx1">
                    <a:lumMod val="65000"/>
                    <a:lumOff val="35000"/>
                  </a:schemeClr>
                </a:solidFill>
              </a:rPr>
              <a:t>mo</a:t>
            </a:r>
            <a:r>
              <a:rPr lang="en-US" sz="1800" b="1" dirty="0">
                <a:solidFill>
                  <a:schemeClr val="tx1">
                    <a:lumMod val="65000"/>
                    <a:lumOff val="35000"/>
                  </a:schemeClr>
                </a:solidFill>
              </a:rPr>
              <a:t> (S&amp;P index)</a:t>
            </a:r>
          </a:p>
          <a:p>
            <a:endParaRPr lang="en-US" sz="1400" dirty="0">
              <a:solidFill>
                <a:schemeClr val="tx1">
                  <a:lumMod val="65000"/>
                  <a:lumOff val="35000"/>
                </a:schemeClr>
              </a:solidFill>
            </a:endParaRPr>
          </a:p>
        </p:txBody>
      </p:sp>
      <p:sp>
        <p:nvSpPr>
          <p:cNvPr id="6" name="TextBox 5"/>
          <p:cNvSpPr txBox="1"/>
          <p:nvPr/>
        </p:nvSpPr>
        <p:spPr>
          <a:xfrm>
            <a:off x="5893543" y="5954247"/>
            <a:ext cx="2244436" cy="429711"/>
          </a:xfrm>
          <a:prstGeom prst="rect">
            <a:avLst/>
          </a:prstGeom>
          <a:noFill/>
        </p:spPr>
        <p:txBody>
          <a:bodyPr wrap="square" lIns="0" tIns="0" rIns="0" bIns="0" rtlCol="0">
            <a:noAutofit/>
          </a:bodyPr>
          <a:lstStyle/>
          <a:p>
            <a:r>
              <a:rPr lang="en-US" sz="1800" b="1" dirty="0">
                <a:solidFill>
                  <a:schemeClr val="tx1">
                    <a:lumMod val="65000"/>
                    <a:lumOff val="35000"/>
                  </a:schemeClr>
                </a:solidFill>
              </a:rPr>
              <a:t>Total: </a:t>
            </a:r>
            <a:r>
              <a:rPr lang="en-US" sz="1800" b="1" dirty="0">
                <a:solidFill>
                  <a:srgbClr val="00B050"/>
                </a:solidFill>
              </a:rPr>
              <a:t>$15,700</a:t>
            </a:r>
          </a:p>
          <a:p>
            <a:endParaRPr lang="en-US" sz="1400" dirty="0">
              <a:solidFill>
                <a:schemeClr val="tx1">
                  <a:lumMod val="65000"/>
                  <a:lumOff val="35000"/>
                </a:schemeClr>
              </a:solidFill>
            </a:endParaRPr>
          </a:p>
        </p:txBody>
      </p:sp>
    </p:spTree>
    <p:extLst>
      <p:ext uri="{BB962C8B-B14F-4D97-AF65-F5344CB8AC3E}">
        <p14:creationId xmlns:p14="http://schemas.microsoft.com/office/powerpoint/2010/main" val="37840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20" grpId="0"/>
      <p:bldP spid="22" grpId="0"/>
      <p:bldP spid="21"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LINGO_COUNT" val="1"/>
  <p:tag name="LOGO" val="PNC"/>
</p:tagLst>
</file>

<file path=ppt/tags/tag10.xml><?xml version="1.0" encoding="utf-8"?>
<p:tagLst xmlns:a="http://schemas.openxmlformats.org/drawingml/2006/main" xmlns:r="http://schemas.openxmlformats.org/officeDocument/2006/relationships" xmlns:p="http://schemas.openxmlformats.org/presentationml/2006/main">
  <p:tag name="PNC" val="SUBTITLE"/>
</p:tagLst>
</file>

<file path=ppt/tags/tag11.xml><?xml version="1.0" encoding="utf-8"?>
<p:tagLst xmlns:a="http://schemas.openxmlformats.org/drawingml/2006/main" xmlns:r="http://schemas.openxmlformats.org/officeDocument/2006/relationships" xmlns:p="http://schemas.openxmlformats.org/presentationml/2006/main">
  <p:tag name="PNC" val="SUBTITLE"/>
</p:tagLst>
</file>

<file path=ppt/tags/tag12.xml><?xml version="1.0" encoding="utf-8"?>
<p:tagLst xmlns:a="http://schemas.openxmlformats.org/drawingml/2006/main" xmlns:r="http://schemas.openxmlformats.org/officeDocument/2006/relationships" xmlns:p="http://schemas.openxmlformats.org/presentationml/2006/main">
  <p:tag name="PNC" val="SUBTITLE"/>
</p:tagLst>
</file>

<file path=ppt/tags/tag13.xml><?xml version="1.0" encoding="utf-8"?>
<p:tagLst xmlns:a="http://schemas.openxmlformats.org/drawingml/2006/main" xmlns:r="http://schemas.openxmlformats.org/officeDocument/2006/relationships" xmlns:p="http://schemas.openxmlformats.org/presentationml/2006/main">
  <p:tag name="PNC" val="SUBTITLE"/>
</p:tagLst>
</file>

<file path=ppt/tags/tag14.xml><?xml version="1.0" encoding="utf-8"?>
<p:tagLst xmlns:a="http://schemas.openxmlformats.org/drawingml/2006/main" xmlns:r="http://schemas.openxmlformats.org/officeDocument/2006/relationships" xmlns:p="http://schemas.openxmlformats.org/presentationml/2006/main">
  <p:tag name="PNC" val="SUBTITLE"/>
</p:tagLst>
</file>

<file path=ppt/tags/tag15.xml><?xml version="1.0" encoding="utf-8"?>
<p:tagLst xmlns:a="http://schemas.openxmlformats.org/drawingml/2006/main" xmlns:r="http://schemas.openxmlformats.org/officeDocument/2006/relationships" xmlns:p="http://schemas.openxmlformats.org/presentationml/2006/main">
  <p:tag name="PNC" val="SUBTITLE"/>
</p:tagLst>
</file>

<file path=ppt/tags/tag16.xml><?xml version="1.0" encoding="utf-8"?>
<p:tagLst xmlns:a="http://schemas.openxmlformats.org/drawingml/2006/main" xmlns:r="http://schemas.openxmlformats.org/officeDocument/2006/relationships" xmlns:p="http://schemas.openxmlformats.org/presentationml/2006/main">
  <p:tag name="PNC" val="SUBTITLE"/>
</p:tagLst>
</file>

<file path=ppt/tags/tag17.xml><?xml version="1.0" encoding="utf-8"?>
<p:tagLst xmlns:a="http://schemas.openxmlformats.org/drawingml/2006/main" xmlns:r="http://schemas.openxmlformats.org/officeDocument/2006/relationships" xmlns:p="http://schemas.openxmlformats.org/presentationml/2006/main">
  <p:tag name="PNC" val="SUBTITLE"/>
</p:tagLst>
</file>

<file path=ppt/tags/tag18.xml><?xml version="1.0" encoding="utf-8"?>
<p:tagLst xmlns:a="http://schemas.openxmlformats.org/drawingml/2006/main" xmlns:r="http://schemas.openxmlformats.org/officeDocument/2006/relationships" xmlns:p="http://schemas.openxmlformats.org/presentationml/2006/main">
  <p:tag name="PNC" val="SUBTITLE"/>
</p:tagLst>
</file>

<file path=ppt/tags/tag19.xml><?xml version="1.0" encoding="utf-8"?>
<p:tagLst xmlns:a="http://schemas.openxmlformats.org/drawingml/2006/main" xmlns:r="http://schemas.openxmlformats.org/officeDocument/2006/relationships" xmlns:p="http://schemas.openxmlformats.org/presentationml/2006/main">
  <p:tag name="PNC" val="SUBTITLE"/>
</p:tagLst>
</file>

<file path=ppt/tags/tag2.xml><?xml version="1.0" encoding="utf-8"?>
<p:tagLst xmlns:a="http://schemas.openxmlformats.org/drawingml/2006/main" xmlns:r="http://schemas.openxmlformats.org/officeDocument/2006/relationships" xmlns:p="http://schemas.openxmlformats.org/presentationml/2006/main">
  <p:tag name="PNC" val="LOGO"/>
</p:tagLst>
</file>

<file path=ppt/tags/tag3.xml><?xml version="1.0" encoding="utf-8"?>
<p:tagLst xmlns:a="http://schemas.openxmlformats.org/drawingml/2006/main" xmlns:r="http://schemas.openxmlformats.org/officeDocument/2006/relationships" xmlns:p="http://schemas.openxmlformats.org/presentationml/2006/main">
  <p:tag name="PNC" val="TITLELOGO"/>
</p:tagLst>
</file>

<file path=ppt/tags/tag4.xml><?xml version="1.0" encoding="utf-8"?>
<p:tagLst xmlns:a="http://schemas.openxmlformats.org/drawingml/2006/main" xmlns:r="http://schemas.openxmlformats.org/officeDocument/2006/relationships" xmlns:p="http://schemas.openxmlformats.org/presentationml/2006/main">
  <p:tag name="PNC" val="TITLELOGO"/>
</p:tagLst>
</file>

<file path=ppt/tags/tag5.xml><?xml version="1.0" encoding="utf-8"?>
<p:tagLst xmlns:a="http://schemas.openxmlformats.org/drawingml/2006/main" xmlns:r="http://schemas.openxmlformats.org/officeDocument/2006/relationships" xmlns:p="http://schemas.openxmlformats.org/presentationml/2006/main">
  <p:tag name="PNC" val="NOMOVE"/>
</p:tagLst>
</file>

<file path=ppt/tags/tag6.xml><?xml version="1.0" encoding="utf-8"?>
<p:tagLst xmlns:a="http://schemas.openxmlformats.org/drawingml/2006/main" xmlns:r="http://schemas.openxmlformats.org/officeDocument/2006/relationships" xmlns:p="http://schemas.openxmlformats.org/presentationml/2006/main">
  <p:tag name="PNC" val="TITLELOGO"/>
</p:tagLst>
</file>

<file path=ppt/tags/tag7.xml><?xml version="1.0" encoding="utf-8"?>
<p:tagLst xmlns:a="http://schemas.openxmlformats.org/drawingml/2006/main" xmlns:r="http://schemas.openxmlformats.org/officeDocument/2006/relationships" xmlns:p="http://schemas.openxmlformats.org/presentationml/2006/main">
  <p:tag name="PNC" val="SUBTITLE"/>
</p:tagLst>
</file>

<file path=ppt/tags/tag8.xml><?xml version="1.0" encoding="utf-8"?>
<p:tagLst xmlns:a="http://schemas.openxmlformats.org/drawingml/2006/main" xmlns:r="http://schemas.openxmlformats.org/officeDocument/2006/relationships" xmlns:p="http://schemas.openxmlformats.org/presentationml/2006/main">
  <p:tag name="PNC" val="TITLELOGO"/>
</p:tagLst>
</file>

<file path=ppt/tags/tag9.xml><?xml version="1.0" encoding="utf-8"?>
<p:tagLst xmlns:a="http://schemas.openxmlformats.org/drawingml/2006/main" xmlns:r="http://schemas.openxmlformats.org/officeDocument/2006/relationships" xmlns:p="http://schemas.openxmlformats.org/presentationml/2006/main">
  <p:tag name="PNC" val="SUBTITLE"/>
</p:tagLst>
</file>

<file path=ppt/theme/theme1.xml><?xml version="1.0" encoding="utf-8"?>
<a:theme xmlns:a="http://schemas.openxmlformats.org/drawingml/2006/main" name="PNC 4x3">
  <a:themeElements>
    <a:clrScheme name="PNC">
      <a:dk1>
        <a:srgbClr val="000000"/>
      </a:dk1>
      <a:lt1>
        <a:srgbClr val="FFFFFF"/>
      </a:lt1>
      <a:dk2>
        <a:srgbClr val="005288"/>
      </a:dk2>
      <a:lt2>
        <a:srgbClr val="DCF1F7"/>
      </a:lt2>
      <a:accent1>
        <a:srgbClr val="5B9BD5"/>
      </a:accent1>
      <a:accent2>
        <a:srgbClr val="ED9131"/>
      </a:accent2>
      <a:accent3>
        <a:srgbClr val="70AD47"/>
      </a:accent3>
      <a:accent4>
        <a:srgbClr val="FCC000"/>
      </a:accent4>
      <a:accent5>
        <a:srgbClr val="4472C4"/>
      </a:accent5>
      <a:accent6>
        <a:srgbClr val="A5A5A5"/>
      </a:accent6>
      <a:hlink>
        <a:srgbClr val="7F7F7F"/>
      </a:hlink>
      <a:folHlink>
        <a:srgbClr val="ABB0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91440" tIns="45720" rIns="91440" bIns="45720" rtlCol="0" anchor="ctr"/>
      <a:lstStyle>
        <a:defPPr algn="ctr">
          <a:defRPr sz="1400" b="1">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w="28575">
          <a:solidFill>
            <a:schemeClr val="tx2"/>
          </a:solidFill>
        </a:ln>
        <a:effectLst/>
      </a:spPr>
      <a:bodyPr/>
      <a:lstStyle/>
      <a:style>
        <a:lnRef idx="2">
          <a:schemeClr val="accent2"/>
        </a:lnRef>
        <a:fillRef idx="0">
          <a:schemeClr val="accent2"/>
        </a:fillRef>
        <a:effectRef idx="1">
          <a:schemeClr val="accent2"/>
        </a:effectRef>
        <a:fontRef idx="minor">
          <a:schemeClr val="tx1"/>
        </a:fontRef>
      </a:style>
    </a:lnDef>
    <a:txDef>
      <a:spPr>
        <a:noFill/>
      </a:spPr>
      <a:bodyPr wrap="square" lIns="0" tIns="0" rIns="0" bIns="0" rtlCol="0">
        <a:noAutofit/>
      </a:bodyPr>
      <a:lstStyle>
        <a:defPPr>
          <a:defRPr sz="140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PNC_CIB Presentation Template.potx" id="{5B2983DB-B198-4E61-9C8B-89D9E3E3E4AE}" vid="{A98128E9-CFBE-447C-A470-3D20CFAB3E68}"/>
    </a:ext>
  </a:extLst>
</a:theme>
</file>

<file path=ppt/theme/theme2.xml><?xml version="1.0" encoding="utf-8"?>
<a:theme xmlns:a="http://schemas.openxmlformats.org/drawingml/2006/main" name="Office Theme">
  <a:themeElements>
    <a:clrScheme name="PNC">
      <a:dk1>
        <a:srgbClr val="000000"/>
      </a:dk1>
      <a:lt1>
        <a:srgbClr val="FFFFFF"/>
      </a:lt1>
      <a:dk2>
        <a:srgbClr val="0069AA"/>
      </a:dk2>
      <a:lt2>
        <a:srgbClr val="DCF1F7"/>
      </a:lt2>
      <a:accent1>
        <a:srgbClr val="005288"/>
      </a:accent1>
      <a:accent2>
        <a:srgbClr val="F58025"/>
      </a:accent2>
      <a:accent3>
        <a:srgbClr val="D3D2C4"/>
      </a:accent3>
      <a:accent4>
        <a:srgbClr val="6DB33F"/>
      </a:accent4>
      <a:accent5>
        <a:srgbClr val="FBB03F"/>
      </a:accent5>
      <a:accent6>
        <a:srgbClr val="5B6E7B"/>
      </a:accent6>
      <a:hlink>
        <a:srgbClr val="005288"/>
      </a:hlink>
      <a:folHlink>
        <a:srgbClr val="ABB0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NC">
      <a:dk1>
        <a:srgbClr val="000000"/>
      </a:dk1>
      <a:lt1>
        <a:srgbClr val="FFFFFF"/>
      </a:lt1>
      <a:dk2>
        <a:srgbClr val="0069AA"/>
      </a:dk2>
      <a:lt2>
        <a:srgbClr val="DCF1F7"/>
      </a:lt2>
      <a:accent1>
        <a:srgbClr val="005288"/>
      </a:accent1>
      <a:accent2>
        <a:srgbClr val="F58025"/>
      </a:accent2>
      <a:accent3>
        <a:srgbClr val="D3D2C4"/>
      </a:accent3>
      <a:accent4>
        <a:srgbClr val="6DB33F"/>
      </a:accent4>
      <a:accent5>
        <a:srgbClr val="FBB03F"/>
      </a:accent5>
      <a:accent6>
        <a:srgbClr val="5B6E7B"/>
      </a:accent6>
      <a:hlink>
        <a:srgbClr val="005288"/>
      </a:hlink>
      <a:folHlink>
        <a:srgbClr val="ABB0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date_x0020_Frequency xmlns="ea70878c-1091-4670-9516-cd79b1e364f8" xsi:nil="true"/>
    <Owner xmlns="ea70878c-1091-4670-9516-cd79b1e364f8">
      <UserInfo>
        <DisplayName/>
        <AccountId xsi:nil="true"/>
        <AccountType/>
      </UserInfo>
    </Owner>
    <Notes0 xmlns="ea70878c-1091-4670-9516-cd79b1e364f8" xsi:nil="true"/>
    <Product_x0020_Type xmlns="ea70878c-1091-4670-9516-cd79b1e364f8" xsi:nil="true"/>
    <LOB xmlns="81d3dfd5-72cf-4156-8884-e6c21deba7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55B8F60A9EBC46868309CB9D8FBC4C" ma:contentTypeVersion="6" ma:contentTypeDescription="Create a new document." ma:contentTypeScope="" ma:versionID="cd86896c4b5f3c49f9fbf361b7ed61f4">
  <xsd:schema xmlns:xsd="http://www.w3.org/2001/XMLSchema" xmlns:xs="http://www.w3.org/2001/XMLSchema" xmlns:p="http://schemas.microsoft.com/office/2006/metadata/properties" xmlns:ns2="ea70878c-1091-4670-9516-cd79b1e364f8" xmlns:ns3="81d3dfd5-72cf-4156-8884-e6c21deba73f" targetNamespace="http://schemas.microsoft.com/office/2006/metadata/properties" ma:root="true" ma:fieldsID="f55f39f490870d1de1abec323438ffb2" ns2:_="" ns3:_="">
    <xsd:import namespace="ea70878c-1091-4670-9516-cd79b1e364f8"/>
    <xsd:import namespace="81d3dfd5-72cf-4156-8884-e6c21deba73f"/>
    <xsd:element name="properties">
      <xsd:complexType>
        <xsd:sequence>
          <xsd:element name="documentManagement">
            <xsd:complexType>
              <xsd:all>
                <xsd:element ref="ns2:Product_x0020_Type" minOccurs="0"/>
                <xsd:element ref="ns3:LOB" minOccurs="0"/>
                <xsd:element ref="ns2:Owner" minOccurs="0"/>
                <xsd:element ref="ns2:Update_x0020_Frequency"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0878c-1091-4670-9516-cd79b1e364f8" elementFormDefault="qualified">
    <xsd:import namespace="http://schemas.microsoft.com/office/2006/documentManagement/types"/>
    <xsd:import namespace="http://schemas.microsoft.com/office/infopath/2007/PartnerControls"/>
    <xsd:element name="Product_x0020_Type" ma:index="2" nillable="true" ma:displayName="Product Type" ma:internalName="Product_x0020_Type">
      <xsd:simpleType>
        <xsd:restriction base="dms:Text">
          <xsd:maxLength value="255"/>
        </xsd:restriction>
      </xsd:simpleType>
    </xsd:element>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pdate_x0020_Frequency" ma:index="11" nillable="true" ma:displayName="Update Frequency" ma:format="Dropdown" ma:internalName="Update_x0020_Frequency">
      <xsd:simpleType>
        <xsd:restriction base="dms:Choice">
          <xsd:enumeration value="Monthly"/>
          <xsd:enumeration value="Quarterly"/>
          <xsd:enumeration value="Semi-Annually"/>
          <xsd:enumeration value="Annually"/>
        </xsd:restriction>
      </xsd:simpleType>
    </xsd:element>
    <xsd:element name="Notes0" ma:index="12" nillable="true" ma:displayName="Notes" ma:internalName="Note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d3dfd5-72cf-4156-8884-e6c21deba73f" elementFormDefault="qualified">
    <xsd:import namespace="http://schemas.microsoft.com/office/2006/documentManagement/types"/>
    <xsd:import namespace="http://schemas.microsoft.com/office/infopath/2007/PartnerControls"/>
    <xsd:element name="LOB" ma:index="3" nillable="true" ma:displayName="LOB" ma:internalName="LOB">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BA7BA-C317-461E-B0A3-C9A9E9FA4174}">
  <ds:schemaRefs>
    <ds:schemaRef ds:uri="http://schemas.microsoft.com/office/infopath/2007/PartnerControls"/>
    <ds:schemaRef ds:uri="http://schemas.microsoft.com/office/2006/metadata/properties"/>
    <ds:schemaRef ds:uri="81d3dfd5-72cf-4156-8884-e6c21deba73f"/>
    <ds:schemaRef ds:uri="http://purl.org/dc/elements/1.1/"/>
    <ds:schemaRef ds:uri="http://schemas.microsoft.com/office/2006/documentManagement/types"/>
    <ds:schemaRef ds:uri="http://purl.org/dc/terms/"/>
    <ds:schemaRef ds:uri="http://schemas.openxmlformats.org/package/2006/metadata/core-properties"/>
    <ds:schemaRef ds:uri="ea70878c-1091-4670-9516-cd79b1e364f8"/>
    <ds:schemaRef ds:uri="http://www.w3.org/XML/1998/namespace"/>
    <ds:schemaRef ds:uri="http://purl.org/dc/dcmitype/"/>
  </ds:schemaRefs>
</ds:datastoreItem>
</file>

<file path=customXml/itemProps2.xml><?xml version="1.0" encoding="utf-8"?>
<ds:datastoreItem xmlns:ds="http://schemas.openxmlformats.org/officeDocument/2006/customXml" ds:itemID="{7E70D325-0C94-408B-BA4E-05222675E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0878c-1091-4670-9516-cd79b1e364f8"/>
    <ds:schemaRef ds:uri="81d3dfd5-72cf-4156-8884-e6c21deba7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8F26C-759A-46AE-ADC2-EE7132EA39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3471</TotalTime>
  <Words>4447</Words>
  <Application>Microsoft Office PowerPoint</Application>
  <PresentationFormat>On-screen Show (4:3)</PresentationFormat>
  <Paragraphs>363</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PNC Brand</vt:lpstr>
      <vt:lpstr>Symbol</vt:lpstr>
      <vt:lpstr>Wingdings</vt:lpstr>
      <vt:lpstr>PNC 4x3</vt:lpstr>
      <vt:lpstr>       Why Employees Should Think Like Business Owners</vt:lpstr>
      <vt:lpstr>A Famous Man Once Said…</vt:lpstr>
      <vt:lpstr>Success Demands More Than Adequate Sleep</vt:lpstr>
      <vt:lpstr>Financial Stressors Can Have a Large  Impact on Employees</vt:lpstr>
      <vt:lpstr>Polling Question 1</vt:lpstr>
      <vt:lpstr>How Business Owners Beat the Odds</vt:lpstr>
      <vt:lpstr>Helping Employees Beat The Odds</vt:lpstr>
      <vt:lpstr>The Path to Wiser</vt:lpstr>
      <vt:lpstr>The Path to Wiser</vt:lpstr>
      <vt:lpstr>The Path to Wiser</vt:lpstr>
      <vt:lpstr>The Path to Wiser</vt:lpstr>
      <vt:lpstr>The Lifelong Path to Wiser</vt:lpstr>
      <vt:lpstr>The Lifelong Path to Wiser</vt:lpstr>
      <vt:lpstr>Helping Employees Beat The Odds</vt:lpstr>
      <vt:lpstr>The Path to Wealthier</vt:lpstr>
      <vt:lpstr>The Path to Wealthier</vt:lpstr>
      <vt:lpstr>The Path to Wealthier</vt:lpstr>
      <vt:lpstr>Helping Employees Beat The Odds</vt:lpstr>
      <vt:lpstr>The Path to Healthier</vt:lpstr>
      <vt:lpstr>The Path to Healthier</vt:lpstr>
      <vt:lpstr>Polling Question 2</vt:lpstr>
      <vt:lpstr>The Path to Healthier</vt:lpstr>
      <vt:lpstr>The Path to Healthier</vt:lpstr>
      <vt:lpstr>The Path to Healthier</vt:lpstr>
      <vt:lpstr>PowerPoint Presentation</vt:lpstr>
      <vt:lpstr>Helping Employees Beat the Odds</vt:lpstr>
      <vt:lpstr>The Impact of Financial Stress</vt:lpstr>
      <vt:lpstr>The Impact of Employee Financial Stress</vt:lpstr>
      <vt:lpstr>The Impact of Employee Financial Stress</vt:lpstr>
      <vt:lpstr>Polling Question 3</vt:lpstr>
      <vt:lpstr>PNC’s Approach to Financial Wellness</vt:lpstr>
      <vt:lpstr>PNC Organizational Financial Wellness</vt:lpstr>
      <vt:lpstr>PNC Approach to Financial Wellness</vt:lpstr>
      <vt:lpstr>PNC Organizational Financial Wellness</vt:lpstr>
      <vt:lpstr>Polling Question 4</vt:lpstr>
      <vt:lpstr>Next Steps</vt:lpstr>
      <vt:lpstr>Next Steps</vt:lpstr>
      <vt:lpstr>Standard Disclosure</vt:lpstr>
      <vt:lpstr>Standard Disclosure</vt:lpstr>
    </vt:vector>
  </TitlesOfParts>
  <Company>PNC Bank</Company>
  <LinksUpToDate>false</LinksUpToDate>
  <SharedDoc>false</SharedDoc>
  <HyperlinkBase>www.pnc.com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Onyx Bengston</dc:creator>
  <dc:description>PowerPoint Template Design By:
TLC Creative Services, Inc.
www.tlccreative.com</dc:description>
  <cp:lastModifiedBy>Kertes, Vikki</cp:lastModifiedBy>
  <cp:revision>129</cp:revision>
  <cp:lastPrinted>2020-09-30T20:42:03Z</cp:lastPrinted>
  <dcterms:created xsi:type="dcterms:W3CDTF">2020-08-27T19:52:36Z</dcterms:created>
  <dcterms:modified xsi:type="dcterms:W3CDTF">2021-05-20T02:51:52Z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0x0101002D55B8F60A9EBC46868309CB9D8FBC4C</vt:lpwstr>
  </property>
  <property fmtid="{D5CDD505-2E9C-101B-9397-08002B2CF9AE}" pid="3" name="MSIP_Label_cea8ce42-0a38-4038-af78-0463c9adb574_Enabled">
    <vt:lpwstr>true</vt:lpwstr>
  </property>
  <property fmtid="{D5CDD505-2E9C-101B-9397-08002B2CF9AE}" pid="4" name="MSIP_Label_cea8ce42-0a38-4038-af78-0463c9adb574_SetDate">
    <vt:lpwstr>2021-03-14T16:04:24Z</vt:lpwstr>
  </property>
  <property fmtid="{D5CDD505-2E9C-101B-9397-08002B2CF9AE}" pid="5" name="MSIP_Label_cea8ce42-0a38-4038-af78-0463c9adb574_Method">
    <vt:lpwstr>Standard</vt:lpwstr>
  </property>
  <property fmtid="{D5CDD505-2E9C-101B-9397-08002B2CF9AE}" pid="6" name="MSIP_Label_cea8ce42-0a38-4038-af78-0463c9adb574_Name">
    <vt:lpwstr>cea8ce42-0a38-4038-af78-0463c9adb574</vt:lpwstr>
  </property>
  <property fmtid="{D5CDD505-2E9C-101B-9397-08002B2CF9AE}" pid="7" name="MSIP_Label_cea8ce42-0a38-4038-af78-0463c9adb574_SiteId">
    <vt:lpwstr>5d25c963-07db-4627-9db3-720b2ff89865</vt:lpwstr>
  </property>
  <property fmtid="{D5CDD505-2E9C-101B-9397-08002B2CF9AE}" pid="8" name="MSIP_Label_cea8ce42-0a38-4038-af78-0463c9adb574_ActionId">
    <vt:lpwstr>e9fe14e2-0781-42ba-926f-86725bfedf2c</vt:lpwstr>
  </property>
  <property fmtid="{D5CDD505-2E9C-101B-9397-08002B2CF9AE}" pid="9" name="MSIP_Label_cea8ce42-0a38-4038-af78-0463c9adb574_ContentBits">
    <vt:lpwstr>0</vt:lpwstr>
  </property>
</Properties>
</file>