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0"/>
  </p:notesMasterIdLst>
  <p:sldIdLst>
    <p:sldId id="354" r:id="rId6"/>
    <p:sldId id="323" r:id="rId7"/>
    <p:sldId id="345" r:id="rId8"/>
    <p:sldId id="342" r:id="rId9"/>
    <p:sldId id="362" r:id="rId10"/>
    <p:sldId id="276" r:id="rId11"/>
    <p:sldId id="341" r:id="rId12"/>
    <p:sldId id="358" r:id="rId13"/>
    <p:sldId id="347" r:id="rId14"/>
    <p:sldId id="293" r:id="rId15"/>
    <p:sldId id="359" r:id="rId16"/>
    <p:sldId id="340" r:id="rId17"/>
    <p:sldId id="346" r:id="rId18"/>
    <p:sldId id="310"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242"/>
    <a:srgbClr val="D03350"/>
    <a:srgbClr val="D73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139" autoAdjust="0"/>
    <p:restoredTop sz="76633" autoAdjust="0"/>
  </p:normalViewPr>
  <p:slideViewPr>
    <p:cSldViewPr snapToGrid="0">
      <p:cViewPr varScale="1">
        <p:scale>
          <a:sx n="56" d="100"/>
          <a:sy n="56" d="100"/>
        </p:scale>
        <p:origin x="528" y="66"/>
      </p:cViewPr>
      <p:guideLst/>
    </p:cSldViewPr>
  </p:slideViewPr>
  <p:outlineViewPr>
    <p:cViewPr>
      <p:scale>
        <a:sx n="33" d="100"/>
        <a:sy n="33" d="100"/>
      </p:scale>
      <p:origin x="0" y="-2670"/>
    </p:cViewPr>
  </p:outlineViewPr>
  <p:notesTextViewPr>
    <p:cViewPr>
      <p:scale>
        <a:sx n="1" d="1"/>
        <a:sy n="1" d="1"/>
      </p:scale>
      <p:origin x="0" y="0"/>
    </p:cViewPr>
  </p:notesTextViewPr>
  <p:sorterViewPr>
    <p:cViewPr>
      <p:scale>
        <a:sx n="100" d="100"/>
        <a:sy n="100" d="100"/>
      </p:scale>
      <p:origin x="0" y="-893"/>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9443A1-4670-4786-AF41-1DBF07910850}" type="datetimeFigureOut">
              <a:rPr lang="en-US" smtClean="0"/>
              <a:t>3/28/2022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4902357-0F33-4AFC-9012-0330E895B701}" type="slidenum">
              <a:rPr lang="en-US" smtClean="0"/>
              <a:t>‹#›</a:t>
            </a:fld>
            <a:endParaRPr lang="en-US"/>
          </a:p>
        </p:txBody>
      </p:sp>
    </p:spTree>
    <p:extLst>
      <p:ext uri="{BB962C8B-B14F-4D97-AF65-F5344CB8AC3E}">
        <p14:creationId xmlns:p14="http://schemas.microsoft.com/office/powerpoint/2010/main" val="164997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inviting the Central Pennsylvania Food Bank to talk with you about our work.</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ighting hunger, improving lives, and strengthening communities is our mission. T</a:t>
            </a:r>
            <a:r>
              <a:rPr lang="en-US" sz="1800" dirty="0">
                <a:effectLst/>
                <a:latin typeface="Calibri" panose="020F0502020204030204" pitchFamily="34" charset="0"/>
                <a:ea typeface="Calibri" panose="020F0502020204030204" pitchFamily="34" charset="0"/>
                <a:cs typeface="Times New Roman" panose="02020603050405020304" pitchFamily="18" charset="0"/>
              </a:rPr>
              <a:t>he Cent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ral Pennsylvania Food Bank serves hundreds of thousands of individuals, hardworking families and their children, seniors, and veterans. Everyone deserves access to good, nutritious food --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enough of it to live healthy, successful lives.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continue to talk about the Food Bank, please feel free to ask me questions as we go along.</a:t>
            </a:r>
          </a:p>
          <a:p>
            <a:endParaRPr lang="en-US" dirty="0"/>
          </a:p>
        </p:txBody>
      </p:sp>
      <p:sp>
        <p:nvSpPr>
          <p:cNvPr id="4" name="Slide Number Placeholder 3"/>
          <p:cNvSpPr>
            <a:spLocks noGrp="1"/>
          </p:cNvSpPr>
          <p:nvPr>
            <p:ph type="sldNum" sz="quarter" idx="5"/>
          </p:nvPr>
        </p:nvSpPr>
        <p:spPr/>
        <p:txBody>
          <a:bodyPr/>
          <a:lstStyle/>
          <a:p>
            <a:fld id="{B27DE88A-0F37-4D64-B63E-E97B2C7293B4}" type="slidenum">
              <a:rPr lang="en-US" smtClean="0"/>
              <a:t>1</a:t>
            </a:fld>
            <a:endParaRPr lang="en-US"/>
          </a:p>
        </p:txBody>
      </p:sp>
    </p:spTree>
    <p:extLst>
      <p:ext uri="{BB962C8B-B14F-4D97-AF65-F5344CB8AC3E}">
        <p14:creationId xmlns:p14="http://schemas.microsoft.com/office/powerpoint/2010/main" val="985904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399219"/>
          </a:xfrm>
        </p:spPr>
        <p:txBody>
          <a:bodyPr/>
          <a:lstStyle/>
          <a:p>
            <a:r>
              <a:rPr lang="en-US" dirty="0"/>
              <a:t>From finance to feeding our neighbors in need – Joe’s story…</a:t>
            </a:r>
          </a:p>
          <a:p>
            <a:endParaRPr lang="en-US" dirty="0"/>
          </a:p>
          <a:p>
            <a:pPr marL="635691" lvl="1" indent="-173370">
              <a:buFontTx/>
              <a:buChar char="-"/>
            </a:pPr>
            <a:endParaRPr lang="en-US" dirty="0"/>
          </a:p>
        </p:txBody>
      </p:sp>
      <p:sp>
        <p:nvSpPr>
          <p:cNvPr id="4" name="Slide Number Placeholder 3"/>
          <p:cNvSpPr>
            <a:spLocks noGrp="1"/>
          </p:cNvSpPr>
          <p:nvPr>
            <p:ph type="sldNum" sz="quarter" idx="10"/>
          </p:nvPr>
        </p:nvSpPr>
        <p:spPr/>
        <p:txBody>
          <a:bodyPr/>
          <a:lstStyle/>
          <a:p>
            <a:fld id="{C4902357-0F33-4AFC-9012-0330E895B701}" type="slidenum">
              <a:rPr lang="en-US" smtClean="0"/>
              <a:t>10</a:t>
            </a:fld>
            <a:endParaRPr lang="en-US"/>
          </a:p>
        </p:txBody>
      </p:sp>
    </p:spTree>
    <p:extLst>
      <p:ext uri="{BB962C8B-B14F-4D97-AF65-F5344CB8AC3E}">
        <p14:creationId xmlns:p14="http://schemas.microsoft.com/office/powerpoint/2010/main" val="197158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We could not do this work without our community!  Our network of local partner, our corporate food donors, our farmers, our financial donors, our volunteers, and friends!</a:t>
            </a:r>
          </a:p>
          <a:p>
            <a:pPr lvl="1"/>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kern="1200" dirty="0">
                <a:solidFill>
                  <a:schemeClr val="tx1"/>
                </a:solidFill>
                <a:effectLst/>
                <a:latin typeface="+mn-lt"/>
                <a:ea typeface="+mn-ea"/>
                <a:cs typeface="+mn-cs"/>
              </a:rPr>
              <a:t>Participate to Volunteer</a:t>
            </a:r>
            <a:r>
              <a:rPr lang="en-US" sz="1200" kern="1200" dirty="0">
                <a:solidFill>
                  <a:schemeClr val="tx1"/>
                </a:solidFill>
                <a:effectLst/>
                <a:latin typeface="+mn-lt"/>
                <a:ea typeface="+mn-ea"/>
                <a:cs typeface="+mn-cs"/>
              </a:rPr>
              <a:t>: </a:t>
            </a:r>
            <a:r>
              <a:rPr lang="en-US" dirty="0"/>
              <a:t>Volunteers pack, sort food for expiration dates, and bag produce!  Individual volunteers, companies, schools, clubs, churches, scouts, etc. volunteer 6 days a week, day and evening.</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Donate</a:t>
            </a:r>
            <a:r>
              <a:rPr lang="en-US" sz="1200" kern="1200" dirty="0">
                <a:solidFill>
                  <a:schemeClr val="tx1"/>
                </a:solidFill>
                <a:effectLst/>
                <a:latin typeface="+mn-lt"/>
                <a:ea typeface="+mn-ea"/>
                <a:cs typeface="+mn-cs"/>
              </a:rPr>
              <a:t>: Donations allow us to continue this important work. Because of our corporate food donors, farmers, financial supporters and ability to purchase large quantities of food, we are able to provide as many as 6 meals with every $1 donated!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We can no longer take food from food drives and encourage everyone to try our new “virtual food drive”  platform , which can be found 	on our website under Ways to Give.</a:t>
            </a:r>
          </a:p>
          <a:p>
            <a:pPr lvl="1"/>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Advocate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Central Pennsylvania Food Bank advocates for policies that protect individuals and families from hunger. Help us build a powerful movement. Together, government, employers, communities, neighbors, and others can address the root causes of food insecurity to ensure that every family has access to adequate food and nutrition.</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marR="0">
              <a:spcBef>
                <a:spcPts val="0"/>
              </a:spcBef>
              <a:spcAft>
                <a:spcPts val="0"/>
              </a:spcAft>
            </a:pPr>
            <a:r>
              <a:rPr lang="en-US" sz="1200" b="0" i="0" kern="1200" dirty="0">
                <a:solidFill>
                  <a:schemeClr val="tx1"/>
                </a:solidFill>
                <a:effectLst/>
                <a:latin typeface="+mn-lt"/>
                <a:ea typeface="+mn-ea"/>
                <a:cs typeface="+mn-cs"/>
              </a:rPr>
              <a:t>Pictured in this slide is Berta and Natalie. </a:t>
            </a:r>
            <a:r>
              <a:rPr lang="en-US" sz="1800" dirty="0">
                <a:solidFill>
                  <a:srgbClr val="364141"/>
                </a:solidFill>
                <a:effectLst/>
                <a:latin typeface="Segoe UI" panose="020B0502040204020203" pitchFamily="34" charset="0"/>
                <a:ea typeface="Times New Roman" panose="02020603050405020304" pitchFamily="18" charset="0"/>
                <a:cs typeface="Times New Roman" panose="02020603050405020304" pitchFamily="18" charset="0"/>
              </a:rPr>
              <a:t>Any mother raising even one young child knows what it’s like to have her hands full. When Berta lost her job due to COVID money for her and her two children was tight.  Now as they rebuild their lives, Berta still needs the helping hand to put food on her family’s table. </a:t>
            </a:r>
            <a:r>
              <a:rPr lang="en-US" sz="1800" dirty="0">
                <a:effectLst/>
                <a:latin typeface="Times New Roman" panose="02020603050405020304" pitchFamily="18" charset="0"/>
                <a:ea typeface="Calibri" panose="020F0502020204030204" pitchFamily="34" charset="0"/>
              </a:rPr>
              <a:t>Berta is grateful to the Food Bank and her local pantry for giving her an extra hand when she needs it most.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Font typeface="Arial" panose="020B0604020202020204" pitchFamily="34" charset="0"/>
              <a:buNone/>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4902357-0F33-4AFC-9012-0330E895B701}" type="slidenum">
              <a:rPr lang="en-US" smtClean="0"/>
              <a:t>11</a:t>
            </a:fld>
            <a:endParaRPr lang="en-US"/>
          </a:p>
        </p:txBody>
      </p:sp>
    </p:spTree>
    <p:extLst>
      <p:ext uri="{BB962C8B-B14F-4D97-AF65-F5344CB8AC3E}">
        <p14:creationId xmlns:p14="http://schemas.microsoft.com/office/powerpoint/2010/main" val="294500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Hunger isn’t selective – it can happen to anyone at anytime. Our community is better when we join hands and help end hunger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US" dirty="0"/>
              <a:t>I would like to share one last video as we come to a close. (hyperlink on center volunteer image or skip if you are unable to play video. Feel free to use any video story from our YouTube channel to hyperlink.)</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Stories like this are at the heart of our work.</a:t>
            </a:r>
          </a:p>
          <a:p>
            <a:pPr lvl="0"/>
            <a:endParaRPr lang="en-US" dirty="0"/>
          </a:p>
        </p:txBody>
      </p:sp>
      <p:sp>
        <p:nvSpPr>
          <p:cNvPr id="4" name="Slide Number Placeholder 3"/>
          <p:cNvSpPr>
            <a:spLocks noGrp="1"/>
          </p:cNvSpPr>
          <p:nvPr>
            <p:ph type="sldNum" sz="quarter" idx="5"/>
          </p:nvPr>
        </p:nvSpPr>
        <p:spPr/>
        <p:txBody>
          <a:bodyPr/>
          <a:lstStyle/>
          <a:p>
            <a:fld id="{C4902357-0F33-4AFC-9012-0330E895B701}" type="slidenum">
              <a:rPr lang="en-US" smtClean="0"/>
              <a:t>12</a:t>
            </a:fld>
            <a:endParaRPr lang="en-US"/>
          </a:p>
        </p:txBody>
      </p:sp>
    </p:spTree>
    <p:extLst>
      <p:ext uri="{BB962C8B-B14F-4D97-AF65-F5344CB8AC3E}">
        <p14:creationId xmlns:p14="http://schemas.microsoft.com/office/powerpoint/2010/main" val="228250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for your support! If you are interested in more information on how you can join in the fight to end hunger, please feel free to contact me or go to our website – centralpafoodbank.org.  </a:t>
            </a:r>
          </a:p>
        </p:txBody>
      </p:sp>
      <p:sp>
        <p:nvSpPr>
          <p:cNvPr id="4" name="Slide Number Placeholder 3"/>
          <p:cNvSpPr>
            <a:spLocks noGrp="1"/>
          </p:cNvSpPr>
          <p:nvPr>
            <p:ph type="sldNum" sz="quarter" idx="5"/>
          </p:nvPr>
        </p:nvSpPr>
        <p:spPr/>
        <p:txBody>
          <a:bodyPr/>
          <a:lstStyle/>
          <a:p>
            <a:fld id="{C4902357-0F33-4AFC-9012-0330E895B701}" type="slidenum">
              <a:rPr lang="en-US" smtClean="0"/>
              <a:t>13</a:t>
            </a:fld>
            <a:endParaRPr lang="en-US"/>
          </a:p>
        </p:txBody>
      </p:sp>
    </p:spTree>
    <p:extLst>
      <p:ext uri="{BB962C8B-B14F-4D97-AF65-F5344CB8AC3E}">
        <p14:creationId xmlns:p14="http://schemas.microsoft.com/office/powerpoint/2010/main" val="308654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following us on our social channels and sharing out our content, you are helping spread awareness on the issues of hunger. </a:t>
            </a:r>
          </a:p>
        </p:txBody>
      </p:sp>
      <p:sp>
        <p:nvSpPr>
          <p:cNvPr id="4" name="Slide Number Placeholder 3"/>
          <p:cNvSpPr>
            <a:spLocks noGrp="1"/>
          </p:cNvSpPr>
          <p:nvPr>
            <p:ph type="sldNum" sz="quarter" idx="10"/>
          </p:nvPr>
        </p:nvSpPr>
        <p:spPr/>
        <p:txBody>
          <a:bodyPr/>
          <a:lstStyle/>
          <a:p>
            <a:fld id="{C4902357-0F33-4AFC-9012-0330E895B701}" type="slidenum">
              <a:rPr lang="en-US" smtClean="0"/>
              <a:t>14</a:t>
            </a:fld>
            <a:endParaRPr lang="en-US"/>
          </a:p>
        </p:txBody>
      </p:sp>
    </p:spTree>
    <p:extLst>
      <p:ext uri="{BB962C8B-B14F-4D97-AF65-F5344CB8AC3E}">
        <p14:creationId xmlns:p14="http://schemas.microsoft.com/office/powerpoint/2010/main" val="1208481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902357-0F33-4AFC-9012-0330E895B701}" type="slidenum">
              <a:rPr lang="en-US" smtClean="0"/>
              <a:t>2</a:t>
            </a:fld>
            <a:endParaRPr lang="en-US"/>
          </a:p>
        </p:txBody>
      </p:sp>
    </p:spTree>
    <p:extLst>
      <p:ext uri="{BB962C8B-B14F-4D97-AF65-F5344CB8AC3E}">
        <p14:creationId xmlns:p14="http://schemas.microsoft.com/office/powerpoint/2010/main" val="307780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30303"/>
                </a:solidFill>
                <a:effectLst/>
                <a:latin typeface="Roboto" panose="02000000000000000000" pitchFamily="2" charset="0"/>
              </a:rPr>
              <a:t>We are going to start with a short video on How the Food Bank works. </a:t>
            </a:r>
          </a:p>
          <a:p>
            <a:endParaRPr lang="en-US" b="0" i="0" dirty="0">
              <a:solidFill>
                <a:srgbClr val="030303"/>
              </a:solidFill>
              <a:effectLst/>
              <a:latin typeface="Roboto" panose="02000000000000000000" pitchFamily="2" charset="0"/>
            </a:endParaRPr>
          </a:p>
          <a:p>
            <a:r>
              <a:rPr lang="en-US" b="0" i="0" dirty="0">
                <a:solidFill>
                  <a:srgbClr val="030303"/>
                </a:solidFill>
                <a:effectLst/>
                <a:latin typeface="Roboto" panose="02000000000000000000" pitchFamily="2" charset="0"/>
              </a:rPr>
              <a:t>(Image on slide is linked to https://www.youtube.com/watch?v=41h7J1tfyzU&amp;t=11s)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(If you do not have the option to show a video – slide 4 – then use Slide 5 to go over how the Food Bank works.  You can delete Slide 4 or Slide 5 as you see fit, but again remember to save to on to desktop and not save over this master copy.)</a:t>
            </a:r>
          </a:p>
          <a:p>
            <a:endParaRPr lang="en-US" dirty="0"/>
          </a:p>
        </p:txBody>
      </p:sp>
      <p:sp>
        <p:nvSpPr>
          <p:cNvPr id="4" name="Slide Number Placeholder 3"/>
          <p:cNvSpPr>
            <a:spLocks noGrp="1"/>
          </p:cNvSpPr>
          <p:nvPr>
            <p:ph type="sldNum" sz="quarter" idx="5"/>
          </p:nvPr>
        </p:nvSpPr>
        <p:spPr/>
        <p:txBody>
          <a:bodyPr/>
          <a:lstStyle/>
          <a:p>
            <a:fld id="{C4902357-0F33-4AFC-9012-0330E895B701}" type="slidenum">
              <a:rPr lang="en-US" smtClean="0"/>
              <a:t>3</a:t>
            </a:fld>
            <a:endParaRPr lang="en-US"/>
          </a:p>
        </p:txBody>
      </p:sp>
    </p:spTree>
    <p:extLst>
      <p:ext uri="{BB962C8B-B14F-4D97-AF65-F5344CB8AC3E}">
        <p14:creationId xmlns:p14="http://schemas.microsoft.com/office/powerpoint/2010/main" val="154318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ebo" pitchFamily="2" charset="-79"/>
                <a:cs typeface="Heebo" pitchFamily="2" charset="-79"/>
              </a:rPr>
              <a:t>The Central Pennsylvania Food Bank serves 27 counties across Pennsylvania - </a:t>
            </a:r>
            <a:r>
              <a:rPr lang="en-US" sz="1200" kern="1200" dirty="0">
                <a:solidFill>
                  <a:schemeClr val="tx1"/>
                </a:solidFill>
                <a:effectLst/>
                <a:latin typeface="+mn-lt"/>
                <a:ea typeface="+mn-ea"/>
                <a:cs typeface="+mn-cs"/>
              </a:rPr>
              <a:t> from the border of New York down to the border of Maryland, twice the size of New Jersey. Our territory is wide, but our impact is local by partnering with over 1,200 partner agencies . We are central Pennsylvania’s local Food Bank with two hubs in Harrisburg and Williamsport and have been nourishing the communities in which we serve since 1982.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30303"/>
                </a:solidFill>
                <a:effectLst/>
                <a:latin typeface="Roboto" panose="02000000000000000000" pitchFamily="2" charset="0"/>
              </a:rPr>
              <a:t>We are also a member of Feeding America and Feeding Pennsylvania, as we believe strong partnerships are needed to be successful in the fight to end hunger.</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To further clarify – allow me to go over a Food Bank vs. Pantry/Partner</a:t>
            </a:r>
          </a:p>
          <a:p>
            <a:pPr lvl="1"/>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A food bank has the capacity to distribute millions of pounds of grocery product every year. The Central Pennsylvania Food Bank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acquires, packs, and distributes</a:t>
            </a:r>
            <a:r>
              <a:rPr lang="en-US" sz="1200" kern="1200" dirty="0">
                <a:solidFill>
                  <a:schemeClr val="tx1"/>
                </a:solidFill>
                <a:effectLst/>
                <a:latin typeface="+mn-lt"/>
                <a:ea typeface="+mn-ea"/>
                <a:cs typeface="+mn-cs"/>
              </a:rPr>
              <a:t> about a million pounds of food on average per week.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Local food pantries, soup kitchens, senior centers, emergency shelters, schools, VFW’s, and even hospitals are </a:t>
            </a:r>
            <a:r>
              <a:rPr lang="en-US" b="1" i="0" dirty="0">
                <a:solidFill>
                  <a:srgbClr val="202124"/>
                </a:solidFill>
                <a:effectLst/>
                <a:latin typeface="Roboto" panose="02000000000000000000" pitchFamily="2" charset="0"/>
              </a:rPr>
              <a:t>member agency of</a:t>
            </a:r>
            <a:r>
              <a:rPr lang="en-US" b="0" i="0" dirty="0">
                <a:solidFill>
                  <a:srgbClr val="202124"/>
                </a:solidFill>
                <a:effectLst/>
                <a:latin typeface="Roboto" panose="02000000000000000000" pitchFamily="2" charset="0"/>
              </a:rPr>
              <a:t>, and obtains food from, a food bank. They </a:t>
            </a:r>
            <a:r>
              <a:rPr lang="en-US" sz="1200" kern="1200" dirty="0">
                <a:solidFill>
                  <a:schemeClr val="tx1"/>
                </a:solidFill>
                <a:effectLst/>
                <a:latin typeface="+mn-lt"/>
                <a:ea typeface="+mn-ea"/>
                <a:cs typeface="+mn-cs"/>
              </a:rPr>
              <a:t>order a variety of items online from us at low cost or no cost at all, our fleet of trucks delivers these items to our partners, and they share the much-needed food with their community.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sustain our mission of feeding our neighbors in need at the local level, the Food Bank shares its resources to invest in these critical organizations. We support infrastructure like refrigeration, shelving, and trucks. We help the network expand the selection of food items, provide nutrition education, and set up safe distribution methods.</a:t>
            </a:r>
          </a:p>
          <a:p>
            <a:pPr lvl="2"/>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902357-0F33-4AFC-9012-0330E895B701}" type="slidenum">
              <a:rPr lang="en-US" smtClean="0"/>
              <a:t>4</a:t>
            </a:fld>
            <a:endParaRPr lang="en-US"/>
          </a:p>
        </p:txBody>
      </p:sp>
    </p:spTree>
    <p:extLst>
      <p:ext uri="{BB962C8B-B14F-4D97-AF65-F5344CB8AC3E}">
        <p14:creationId xmlns:p14="http://schemas.microsoft.com/office/powerpoint/2010/main" val="197158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399219"/>
          </a:xfrm>
        </p:spPr>
        <p:txBody>
          <a:bodyPr/>
          <a:lstStyle/>
          <a:p>
            <a:r>
              <a:rPr lang="en-US" dirty="0"/>
              <a:t>Food insecurity is defined as a lack of consistent access to enough food for an active, healthy life.</a:t>
            </a:r>
          </a:p>
          <a:p>
            <a:endParaRPr lang="en-US" dirty="0"/>
          </a:p>
          <a:p>
            <a:r>
              <a:rPr lang="en-US" dirty="0"/>
              <a:t>The economic consequences of losing a job, or a spouse or partner; facing significant unexpected expenses like medial bills or home repairs, or sometimes a paycheck or fixed income that just doesn’t go far enough is all it takes to make access to good, healthy food and enough of it, out of reach.</a:t>
            </a:r>
          </a:p>
          <a:p>
            <a:endParaRPr lang="en-US" dirty="0"/>
          </a:p>
        </p:txBody>
      </p:sp>
      <p:sp>
        <p:nvSpPr>
          <p:cNvPr id="4" name="Slide Number Placeholder 3"/>
          <p:cNvSpPr>
            <a:spLocks noGrp="1"/>
          </p:cNvSpPr>
          <p:nvPr>
            <p:ph type="sldNum" sz="quarter" idx="10"/>
          </p:nvPr>
        </p:nvSpPr>
        <p:spPr/>
        <p:txBody>
          <a:bodyPr/>
          <a:lstStyle/>
          <a:p>
            <a:fld id="{C4902357-0F33-4AFC-9012-0330E895B701}" type="slidenum">
              <a:rPr lang="en-US" smtClean="0"/>
              <a:t>5</a:t>
            </a:fld>
            <a:endParaRPr lang="en-US"/>
          </a:p>
        </p:txBody>
      </p:sp>
    </p:spTree>
    <p:extLst>
      <p:ext uri="{BB962C8B-B14F-4D97-AF65-F5344CB8AC3E}">
        <p14:creationId xmlns:p14="http://schemas.microsoft.com/office/powerpoint/2010/main" val="390418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COVID-19 crisis revealed how vulnerable so many Pennsylvanians are to hunger.  Many are just one missed paycheck away from financial hardship.  While the signs of economic recovery are encouraging, food insecurity is still a stark reality for thousands of our neighbors.  Today,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more than 337,000 central Pennsylvanians remain vulnerable to hunger, including 1 in 7 children.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What do we mean by food insecure? </a:t>
            </a:r>
            <a:r>
              <a:rPr lang="en-US" b="0" i="0" dirty="0">
                <a:solidFill>
                  <a:srgbClr val="202124"/>
                </a:solidFill>
                <a:effectLst/>
                <a:latin typeface="Roboto" panose="02000000000000000000" pitchFamily="2" charset="0"/>
              </a:rPr>
              <a:t>Food insecurity is defined as </a:t>
            </a:r>
            <a:r>
              <a:rPr lang="en-US" b="1" i="0" dirty="0">
                <a:solidFill>
                  <a:srgbClr val="202124"/>
                </a:solidFill>
                <a:effectLst/>
                <a:latin typeface="Roboto" panose="02000000000000000000" pitchFamily="2" charset="0"/>
              </a:rPr>
              <a:t>the disruption of food intake or eating patterns because of lack of money and other resources</a:t>
            </a:r>
            <a:r>
              <a:rPr lang="en-US" b="0" i="0" dirty="0">
                <a:solidFill>
                  <a:srgbClr val="202124"/>
                </a:solidFill>
                <a:effectLst/>
                <a:latin typeface="Roboto" panose="02000000000000000000" pitchFamily="2"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Food insecurity does not exist in isolation, as it affects multiple, overlapping issues like lack of affordable housing, social isolation, chronic or acute health problems, high medical costs, and low wages. </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This page is the snapshot of the need in Central PA over the past 3 years.</a:t>
            </a:r>
            <a:endParaRPr lang="en-US" dirty="0"/>
          </a:p>
          <a:p>
            <a:pPr marL="0" indent="0">
              <a:buFontTx/>
              <a:buNone/>
            </a:pPr>
            <a:endParaRPr lang="en-US" dirty="0"/>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Food insecurity remains substantially higher in 2021 relative to 2019; but improving since it peaked during the pandemic in 2020 as shown in the maps.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32,550 people in central Pennsylvania are newly food insecure since 2019 – an 11% increase. Nearly 10,260 children are also food insecure for the first time, an increase of 12% since 2019.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Government aid and the start of economic recovery is helping; in September 2021 there are 53,330 fewer food insecure individuals than in 2020.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Going forward, food insecurity will depend on the pace and spread of the economic recovery and whether key government assistance programs like increased SNAP (Supplemental Nutrition Assistance Program) benefits and the child tax credit expansion continue.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902357-0F33-4AFC-9012-0330E895B701}" type="slidenum">
              <a:rPr lang="en-US" smtClean="0"/>
              <a:t>6</a:t>
            </a:fld>
            <a:endParaRPr lang="en-US"/>
          </a:p>
        </p:txBody>
      </p:sp>
    </p:spTree>
    <p:extLst>
      <p:ext uri="{BB962C8B-B14F-4D97-AF65-F5344CB8AC3E}">
        <p14:creationId xmlns:p14="http://schemas.microsoft.com/office/powerpoint/2010/main" val="105518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ebo" pitchFamily="2" charset="-79"/>
                <a:cs typeface="Heebo" pitchFamily="2" charset="-79"/>
              </a:rPr>
              <a:t>Food shouldn’t be an impossible choice. For many, a daily meal is just a choice of what to eat for dinner. For those facing hunger, a daily meal poses a very different type of choice. It is often an impossible choice between food and other critical needs such as utilities, housing, childcare or medicine.</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For Tiffany, 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utting enough food on the table was particularly challenging this past year due to COVID. The children completing their schooling from home meant that school-funded meals were no longer an option. </a:t>
            </a:r>
            <a:r>
              <a:rPr lang="en-US" sz="1800" b="0" i="0" u="none" strike="noStrike"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a:t>
            </a:r>
            <a:r>
              <a:rPr lang="en-US" sz="1200" b="0" i="0" u="none" strike="noStrike" kern="1200" baseline="0" dirty="0">
                <a:solidFill>
                  <a:schemeClr val="tx1"/>
                </a:solidFill>
                <a:latin typeface="+mn-lt"/>
                <a:ea typeface="+mn-ea"/>
                <a:cs typeface="+mn-cs"/>
              </a:rPr>
              <a:t>e turned to the Food Bank and our local partner’s food distribution, which she sees as a “huge blessing.”</a:t>
            </a:r>
          </a:p>
          <a:p>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Austin and his wife were expecting their first child when Austin lost his job as a butcher in 2020 due to COVID. The couple suddenly faced anxiety over how they were going to get money to purchase necessary items for their baby, plus have enough food. To get the food they needed, they reached out to their local food pantry, a partner of the Food Bank. One year later, Austin’s wife has found a new job, while Austin continues to apply. They’ve been able to save money and get back on their feet. They haven’t needed the services of the Food Bank for several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This past year we learned just how strong we can be together - even when we couldn’t be together! </a:t>
            </a: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donors, volunteers, our network of partners and tireless team, we gave hope through the healing power of healthy food to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 neighbors in need, many who needed help for the first time.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902357-0F33-4AFC-9012-0330E895B701}" type="slidenum">
              <a:rPr lang="en-US" smtClean="0"/>
              <a:t>7</a:t>
            </a:fld>
            <a:endParaRPr lang="en-US"/>
          </a:p>
        </p:txBody>
      </p:sp>
    </p:spTree>
    <p:extLst>
      <p:ext uri="{BB962C8B-B14F-4D97-AF65-F5344CB8AC3E}">
        <p14:creationId xmlns:p14="http://schemas.microsoft.com/office/powerpoint/2010/main" val="270064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Food Bank has a long-standing wonderful partnership with the agriculture community, both local and country wide. </a:t>
            </a:r>
            <a:r>
              <a:rPr lang="en-US" sz="1200" dirty="0">
                <a:solidFill>
                  <a:srgbClr val="000000"/>
                </a:solidFill>
                <a:effectLst/>
                <a:latin typeface="Heebo" pitchFamily="2" charset="-79"/>
                <a:ea typeface="Calibri" panose="020F0502020204030204" pitchFamily="34" charset="0"/>
                <a:cs typeface="Times New Roman" panose="02020603050405020304" pitchFamily="18" charset="0"/>
              </a:rPr>
              <a:t>Each year we rescue millions of pounds of fresh fruits and vegetables, healthy proteins, and dairy from local farmers, keeping it from the landfill and putting it on the tables of those who need it the most.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also making a wider variety of foods available that appeal to varied cultural preferences.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There is dignity in having access to food that tastes good, respects culture,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AND</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is good for you.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indent="0">
              <a:buFont typeface="Arial" panose="020B0604020202020204" pitchFamily="34" charset="0"/>
              <a:buNone/>
            </a:pPr>
            <a:r>
              <a:rPr lang="en-US" sz="1200" b="0" i="0" kern="1200" dirty="0">
                <a:solidFill>
                  <a:schemeClr val="tx1"/>
                </a:solidFill>
                <a:effectLst/>
                <a:latin typeface="+mn-lt"/>
                <a:ea typeface="+mn-ea"/>
                <a:cs typeface="+mn-cs"/>
              </a:rPr>
              <a:t>The Central Pennsylvania Food Bank has annual and seasonal food donation programs.</a:t>
            </a:r>
            <a:endParaRPr lang="en-US" dirty="0"/>
          </a:p>
          <a:p>
            <a:pPr marL="171450" indent="-171450">
              <a:buFont typeface="Arial" panose="020B0604020202020204" pitchFamily="34" charset="0"/>
              <a:buChar char="•"/>
            </a:pPr>
            <a:r>
              <a:rPr lang="en-US" dirty="0"/>
              <a:t>Pennsylvania Agriculture Surplus System (PASS) – PA Department of Agriculture provides funding to offset the costs to rescue wholesome food and share it with those in need. We work with farmers to receive produce that may have not met retail standards and would have been plowed under.  The Food Bank and the farmer receive money from this program to rescue this food. For example, PASS funding was used to secure 30 tanker trucks of surplus milk that was going to be dumped to be processed into cheese for those in need across Pennsylvania.</a:t>
            </a:r>
          </a:p>
          <a:p>
            <a:endParaRPr lang="en-US" dirty="0"/>
          </a:p>
          <a:p>
            <a:pPr marL="171450" indent="-171450">
              <a:buFont typeface="Arial" panose="020B0604020202020204" pitchFamily="34" charset="0"/>
              <a:buChar char="•"/>
            </a:pPr>
            <a:r>
              <a:rPr lang="en-US" dirty="0"/>
              <a:t>Mid-Atlantic Regional Coop (MARC) – in collaboration with other regional Food Banks on the east coast, we bid on surplus produce and fruits from the mid-</a:t>
            </a:r>
            <a:r>
              <a:rPr lang="en-US" dirty="0" err="1"/>
              <a:t>atlantic</a:t>
            </a:r>
            <a:r>
              <a:rPr lang="en-US" dirty="0"/>
              <a:t> farms and the Port of Philadelphia at deep discounted rates.  This means fruit and veggies in the wintertime when our growing season has ended!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Farm to Agency Resource Market (FARM) Grants - The FARM Grant program is a new initiative to support both partners and food producers to capture even more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fresh fruits, vegetables, dairy, and protein.</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It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will match sources of fresh-from-the-farm commodities, especially smaller growers and farmers markets, with pantries, soup kitchens, and shelters within just a few miles. The food will be shared locally; it won’t need to pass through the Food Bank’s hubs. It is hyper-local, hyper-fresh, and very healthy.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4902357-0F33-4AFC-9012-0330E895B701}" type="slidenum">
              <a:rPr lang="en-US" smtClean="0"/>
              <a:t>8</a:t>
            </a:fld>
            <a:endParaRPr lang="en-US"/>
          </a:p>
        </p:txBody>
      </p:sp>
    </p:spTree>
    <p:extLst>
      <p:ext uri="{BB962C8B-B14F-4D97-AF65-F5344CB8AC3E}">
        <p14:creationId xmlns:p14="http://schemas.microsoft.com/office/powerpoint/2010/main" val="213076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3430" y="4546281"/>
            <a:ext cx="5608320" cy="4356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then distribute the acquired fresh food through our various programs, providing fresh food year- 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Youth programs – 29% of people we serve are children. We work with schools and nonprofits to reach young people throughout the year with our backpack, afterschool kids café, school pantries and summer programs. </a:t>
            </a:r>
          </a:p>
          <a:p>
            <a:endParaRPr lang="en-US" dirty="0"/>
          </a:p>
          <a:p>
            <a:r>
              <a:rPr lang="en-US" dirty="0"/>
              <a:t>Senior program – 13% of people we serve are seniors. The food provided is designed to enrich the diet of seniors. Seniors are often isolated and must make difficult decisions such as paying for food or paying for medications.</a:t>
            </a:r>
          </a:p>
          <a:p>
            <a:endParaRPr lang="en-US" dirty="0"/>
          </a:p>
          <a:p>
            <a:r>
              <a:rPr lang="en-US" dirty="0"/>
              <a:t>Military Share – Over 20% of households receiving food assistance have at least one member who has served, or is currently serving, in the military. Distributions take place at VFW’s and other military service organizations.</a:t>
            </a:r>
          </a:p>
          <a:p>
            <a:endParaRPr lang="en-US" dirty="0"/>
          </a:p>
          <a:p>
            <a:r>
              <a:rPr lang="en-US" dirty="0"/>
              <a:t>Health Innovations – Better Access to Better Foods = Better Health. </a:t>
            </a:r>
            <a:r>
              <a:rPr lang="en-US" b="0" i="0" dirty="0">
                <a:solidFill>
                  <a:srgbClr val="000000"/>
                </a:solidFill>
                <a:effectLst/>
                <a:latin typeface="Heebo" pitchFamily="2" charset="-79"/>
                <a:cs typeface="Heebo" pitchFamily="2" charset="-79"/>
              </a:rPr>
              <a:t>The Central Pennsylvania Food Bank’s Health Innovations Program connects its emergency feeding network and consumers served by these programs with members of the medical community to promote health, wellness, and nutrition education.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SNAP Outreach  - Without SNAP </a:t>
            </a:r>
            <a:r>
              <a:rPr lang="en-US" sz="1200" dirty="0">
                <a:effectLst/>
                <a:latin typeface="Calibri" panose="020F0502020204030204" pitchFamily="34" charset="0"/>
                <a:ea typeface="Calibri" panose="020F0502020204030204" pitchFamily="34" charset="0"/>
                <a:cs typeface="Calibri" panose="020F0502020204030204" pitchFamily="34" charset="0"/>
              </a:rPr>
              <a:t>(Supplemental Nutrition Assistance Program)</a:t>
            </a:r>
            <a:r>
              <a:rPr lang="en-US" dirty="0"/>
              <a:t>, food banks could not reach all those in need and we encourage families to apply for this helpful federal program. We have a helpline to assist people in submitting the SNAP application so they can purchase nutritious food. </a:t>
            </a:r>
          </a:p>
          <a:p>
            <a:endParaRPr lang="en-US" dirty="0"/>
          </a:p>
          <a:p>
            <a:endParaRPr lang="en-US" dirty="0"/>
          </a:p>
          <a:p>
            <a:r>
              <a:rPr lang="en-US" dirty="0"/>
              <a:t>Client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woman in the upper corner is Madeline from Centre County. Madeline’s story is all too familiar for many seniors; living on a fixed income, her social security isn’t enough to pay her bills and buy food,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nd although she is a SNAP recipient, she is still unable to buy the healthier, more expensive food at the grocery store. </a:t>
            </a:r>
            <a:r>
              <a:rPr lang="en-US" sz="2800" b="0" i="0" u="none" strike="noStrike"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a:t>
            </a:r>
            <a:r>
              <a:rPr lang="en-US" sz="1800" b="0" i="0" u="none" strike="noStrike" kern="1200" baseline="0" dirty="0">
                <a:solidFill>
                  <a:schemeClr val="tx1"/>
                </a:solidFill>
                <a:latin typeface="+mn-lt"/>
                <a:ea typeface="+mn-ea"/>
                <a:cs typeface="+mn-cs"/>
              </a:rPr>
              <a:t>e turned to the Food Bank and our partner in her backyard, which she still can’t believe how amazing and healthy the food she receives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man in the lower corner is Jerry, </a:t>
            </a:r>
            <a:r>
              <a:rPr lang="en-US" sz="1800" dirty="0">
                <a:effectLst/>
                <a:latin typeface="Calibri" panose="020F0502020204030204" pitchFamily="34" charset="0"/>
                <a:ea typeface="Calibri" panose="020F0502020204030204" pitchFamily="34" charset="0"/>
                <a:cs typeface="Times New Roman" panose="02020603050405020304" pitchFamily="18" charset="0"/>
              </a:rPr>
              <a:t>a veteran who takes part in our Health Innovations program with our partner River Valley Health and Dental in Lycoming County. The program has helped him create new eating habits to keep his diabetes under control. He loves trying new things and has learned how to cook produce from the recipes given, even squash, which he now loves. </a:t>
            </a:r>
            <a:endParaRPr lang="en-US" dirty="0"/>
          </a:p>
        </p:txBody>
      </p:sp>
      <p:sp>
        <p:nvSpPr>
          <p:cNvPr id="4" name="Slide Number Placeholder 3"/>
          <p:cNvSpPr>
            <a:spLocks noGrp="1"/>
          </p:cNvSpPr>
          <p:nvPr>
            <p:ph type="sldNum" sz="quarter" idx="10"/>
          </p:nvPr>
        </p:nvSpPr>
        <p:spPr/>
        <p:txBody>
          <a:bodyPr/>
          <a:lstStyle/>
          <a:p>
            <a:fld id="{C4902357-0F33-4AFC-9012-0330E895B701}" type="slidenum">
              <a:rPr lang="en-US" smtClean="0"/>
              <a:t>9</a:t>
            </a:fld>
            <a:endParaRPr lang="en-US"/>
          </a:p>
        </p:txBody>
      </p:sp>
    </p:spTree>
    <p:extLst>
      <p:ext uri="{BB962C8B-B14F-4D97-AF65-F5344CB8AC3E}">
        <p14:creationId xmlns:p14="http://schemas.microsoft.com/office/powerpoint/2010/main" val="179398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D35A-8DA5-4810-8A5D-1ADB49CCA9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77BCD-9E20-4597-BD0E-01D845911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031F53-4052-4FB5-8918-5CCCAE042977}"/>
              </a:ext>
            </a:extLst>
          </p:cNvPr>
          <p:cNvSpPr>
            <a:spLocks noGrp="1"/>
          </p:cNvSpPr>
          <p:nvPr>
            <p:ph type="dt" sz="half" idx="10"/>
          </p:nvPr>
        </p:nvSpPr>
        <p:spPr/>
        <p:txBody>
          <a:bodyPr/>
          <a:lstStyle/>
          <a:p>
            <a:fld id="{1BE8A0C0-50E0-4D38-B90F-204F97616361}" type="datetime1">
              <a:rPr lang="en-US" smtClean="0"/>
              <a:t>3/28/2022</a:t>
            </a:fld>
            <a:endParaRPr lang="en-US"/>
          </a:p>
        </p:txBody>
      </p:sp>
      <p:sp>
        <p:nvSpPr>
          <p:cNvPr id="5" name="Footer Placeholder 4">
            <a:extLst>
              <a:ext uri="{FF2B5EF4-FFF2-40B4-BE49-F238E27FC236}">
                <a16:creationId xmlns:a16="http://schemas.microsoft.com/office/drawing/2014/main" id="{D45E1598-4080-4197-9DEB-0C1BB82C45C4}"/>
              </a:ext>
            </a:extLst>
          </p:cNvPr>
          <p:cNvSpPr>
            <a:spLocks noGrp="1"/>
          </p:cNvSpPr>
          <p:nvPr>
            <p:ph type="ftr" sz="quarter" idx="11"/>
          </p:nvPr>
        </p:nvSpPr>
        <p:spPr/>
        <p:txBody>
          <a:bodyPr/>
          <a:lstStyle/>
          <a:p>
            <a:r>
              <a:rPr lang="en-US"/>
              <a:t>Central Pennsylvania Food Bank</a:t>
            </a:r>
          </a:p>
        </p:txBody>
      </p:sp>
      <p:sp>
        <p:nvSpPr>
          <p:cNvPr id="6" name="Slide Number Placeholder 5">
            <a:extLst>
              <a:ext uri="{FF2B5EF4-FFF2-40B4-BE49-F238E27FC236}">
                <a16:creationId xmlns:a16="http://schemas.microsoft.com/office/drawing/2014/main" id="{72750B84-A7A3-4441-94F7-9B2E6BDAF031}"/>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221459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1B2DF-7F2C-41E6-B652-5261B21667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AFF91-E84A-4B79-B6FD-9640594A29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BEEA1-B5E1-41A6-9D85-ED0082C7CAE7}"/>
              </a:ext>
            </a:extLst>
          </p:cNvPr>
          <p:cNvSpPr>
            <a:spLocks noGrp="1"/>
          </p:cNvSpPr>
          <p:nvPr>
            <p:ph type="dt" sz="half" idx="10"/>
          </p:nvPr>
        </p:nvSpPr>
        <p:spPr/>
        <p:txBody>
          <a:bodyPr/>
          <a:lstStyle/>
          <a:p>
            <a:fld id="{8FAA2CD8-FE79-4154-BEE4-900464B3F57A}" type="datetime1">
              <a:rPr lang="en-US" smtClean="0"/>
              <a:t>3/28/2022</a:t>
            </a:fld>
            <a:endParaRPr lang="en-US"/>
          </a:p>
        </p:txBody>
      </p:sp>
      <p:sp>
        <p:nvSpPr>
          <p:cNvPr id="5" name="Footer Placeholder 4">
            <a:extLst>
              <a:ext uri="{FF2B5EF4-FFF2-40B4-BE49-F238E27FC236}">
                <a16:creationId xmlns:a16="http://schemas.microsoft.com/office/drawing/2014/main" id="{D0A5EE62-D260-4ADD-A8E6-3E54774CE82F}"/>
              </a:ext>
            </a:extLst>
          </p:cNvPr>
          <p:cNvSpPr>
            <a:spLocks noGrp="1"/>
          </p:cNvSpPr>
          <p:nvPr>
            <p:ph type="ftr" sz="quarter" idx="11"/>
          </p:nvPr>
        </p:nvSpPr>
        <p:spPr/>
        <p:txBody>
          <a:bodyPr/>
          <a:lstStyle/>
          <a:p>
            <a:r>
              <a:rPr lang="en-US"/>
              <a:t>Central Pennsylvania Food Bank</a:t>
            </a:r>
          </a:p>
        </p:txBody>
      </p:sp>
      <p:sp>
        <p:nvSpPr>
          <p:cNvPr id="6" name="Slide Number Placeholder 5">
            <a:extLst>
              <a:ext uri="{FF2B5EF4-FFF2-40B4-BE49-F238E27FC236}">
                <a16:creationId xmlns:a16="http://schemas.microsoft.com/office/drawing/2014/main" id="{FCC03566-FE91-4102-A329-527E5A6863F2}"/>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213720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25019-B6EE-4EC2-85BF-0A65DA8DB1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B5B915-CEA1-4619-8920-B9BDCD54A0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5F359-D01A-4ECB-8925-BE2F28928DA6}"/>
              </a:ext>
            </a:extLst>
          </p:cNvPr>
          <p:cNvSpPr>
            <a:spLocks noGrp="1"/>
          </p:cNvSpPr>
          <p:nvPr>
            <p:ph type="dt" sz="half" idx="10"/>
          </p:nvPr>
        </p:nvSpPr>
        <p:spPr/>
        <p:txBody>
          <a:bodyPr/>
          <a:lstStyle/>
          <a:p>
            <a:fld id="{3E9ABB4C-7849-4499-B996-30E20C1D402C}" type="datetime1">
              <a:rPr lang="en-US" smtClean="0"/>
              <a:t>3/28/2022</a:t>
            </a:fld>
            <a:endParaRPr lang="en-US"/>
          </a:p>
        </p:txBody>
      </p:sp>
      <p:sp>
        <p:nvSpPr>
          <p:cNvPr id="5" name="Footer Placeholder 4">
            <a:extLst>
              <a:ext uri="{FF2B5EF4-FFF2-40B4-BE49-F238E27FC236}">
                <a16:creationId xmlns:a16="http://schemas.microsoft.com/office/drawing/2014/main" id="{7CC31F16-9417-4FF6-9343-D6AEC2DA33CE}"/>
              </a:ext>
            </a:extLst>
          </p:cNvPr>
          <p:cNvSpPr>
            <a:spLocks noGrp="1"/>
          </p:cNvSpPr>
          <p:nvPr>
            <p:ph type="ftr" sz="quarter" idx="11"/>
          </p:nvPr>
        </p:nvSpPr>
        <p:spPr/>
        <p:txBody>
          <a:bodyPr/>
          <a:lstStyle/>
          <a:p>
            <a:r>
              <a:rPr lang="en-US"/>
              <a:t>Central Pennsylvania Food Bank</a:t>
            </a:r>
          </a:p>
        </p:txBody>
      </p:sp>
      <p:sp>
        <p:nvSpPr>
          <p:cNvPr id="6" name="Slide Number Placeholder 5">
            <a:extLst>
              <a:ext uri="{FF2B5EF4-FFF2-40B4-BE49-F238E27FC236}">
                <a16:creationId xmlns:a16="http://schemas.microsoft.com/office/drawing/2014/main" id="{850DD8B7-6A0F-4C40-A973-BA9CB4202A10}"/>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320481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2C93-E5B5-49AF-87D7-CA32F8B59B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183DC-B331-4A9E-B705-DCC68D2A1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9FAAC-1F6A-4DB3-B50C-19EF878B8D35}"/>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BAD21A7F-A2A4-476B-8145-68600E97F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BEF28-9D89-430F-8EF6-D3416B002436}"/>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391976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0972-3601-4B4F-AB88-2B628EDA9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F9113-95BF-42AC-8223-1EC1F413AD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9CDA5-55AD-44C5-B57D-F657CB347C6D}"/>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A4F22EC4-4881-44B4-8D1A-CEC72AD52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A65C9-3522-4F3D-9466-F5E056BE42B8}"/>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557567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E5CA-6AE7-467E-BBFE-26722EB32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E2187-9569-48C0-8EF6-91B094593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CAF18F-DD90-4EA5-A8CD-396A20B715AA}"/>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BC34C57A-1DCB-4172-9AB0-523339302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2278A-7798-4081-B6E9-AEC365D609A7}"/>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3383164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2EB8-910F-4B15-A5B1-9354DF27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220FF-363A-4B74-AF08-AC586C04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59171-BE27-471D-BF04-ECC7ADFA1A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24234-6342-4337-9A2C-D92FEE7064DE}"/>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6" name="Footer Placeholder 5">
            <a:extLst>
              <a:ext uri="{FF2B5EF4-FFF2-40B4-BE49-F238E27FC236}">
                <a16:creationId xmlns:a16="http://schemas.microsoft.com/office/drawing/2014/main" id="{185AC62C-6F44-4446-8986-70B39AC6A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6DD6B-9366-418F-A222-6B258AFFB25B}"/>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2642619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4C0F-3A94-4634-8F98-97CB56CCE3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64E4E-696F-4629-9E43-730E0BC5D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23A637-F7A5-4702-BA24-1420E2AF2D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A9966-73DB-422A-B88A-B12EDD2EC7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C70997-4CB3-4005-86D9-B33D6CC2C1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54ED1E-5E24-4BBB-AD44-94271CC649E4}"/>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8" name="Footer Placeholder 7">
            <a:extLst>
              <a:ext uri="{FF2B5EF4-FFF2-40B4-BE49-F238E27FC236}">
                <a16:creationId xmlns:a16="http://schemas.microsoft.com/office/drawing/2014/main" id="{F5AA7BD9-FC33-4D28-B321-1F268B1215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DD717A-72CF-415D-A995-30EAB5CFB13F}"/>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2855715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51DC-E3AE-4923-B924-0F0446169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7EEAF2-2BF7-470F-910F-5CE92B854563}"/>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4" name="Footer Placeholder 3">
            <a:extLst>
              <a:ext uri="{FF2B5EF4-FFF2-40B4-BE49-F238E27FC236}">
                <a16:creationId xmlns:a16="http://schemas.microsoft.com/office/drawing/2014/main" id="{BB129D2E-5138-42A0-8481-C0FDE200AC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B0498C-9A16-4130-A23E-BDFD745F0666}"/>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2720147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DA11AF-92A5-4A70-A242-8671F87A0C48}"/>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3" name="Footer Placeholder 2">
            <a:extLst>
              <a:ext uri="{FF2B5EF4-FFF2-40B4-BE49-F238E27FC236}">
                <a16:creationId xmlns:a16="http://schemas.microsoft.com/office/drawing/2014/main" id="{4E23C420-B684-491B-BEC9-95797124F2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C5FE1-D310-4CD1-837C-B9DA79E128C6}"/>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61020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CCB47-F2A5-4F7E-8325-E1DA245CD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679BAB-26B2-4E4D-9C30-0526C2D40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65A02F-BB47-495E-9111-EF24AF6A5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BA5D8-A815-4170-8213-603C6CD69B60}"/>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6" name="Footer Placeholder 5">
            <a:extLst>
              <a:ext uri="{FF2B5EF4-FFF2-40B4-BE49-F238E27FC236}">
                <a16:creationId xmlns:a16="http://schemas.microsoft.com/office/drawing/2014/main" id="{4549B33C-8E0F-4777-A75F-5605A4C78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5FC89-669D-4222-8ED4-B33A6819BBAE}"/>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4120575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9C76-4A18-4D86-9578-2E8A18C2F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71AE8-8136-403E-8484-97D21B36C2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65946-BBD6-467C-9B21-B2AE9D75BD58}"/>
              </a:ext>
            </a:extLst>
          </p:cNvPr>
          <p:cNvSpPr>
            <a:spLocks noGrp="1"/>
          </p:cNvSpPr>
          <p:nvPr>
            <p:ph type="dt" sz="half" idx="10"/>
          </p:nvPr>
        </p:nvSpPr>
        <p:spPr/>
        <p:txBody>
          <a:bodyPr/>
          <a:lstStyle/>
          <a:p>
            <a:fld id="{69F6C14A-8386-480D-961E-93C1BF3B3849}" type="datetime1">
              <a:rPr lang="en-US" smtClean="0"/>
              <a:t>3/28/2022</a:t>
            </a:fld>
            <a:endParaRPr lang="en-US"/>
          </a:p>
        </p:txBody>
      </p:sp>
      <p:sp>
        <p:nvSpPr>
          <p:cNvPr id="5" name="Footer Placeholder 4">
            <a:extLst>
              <a:ext uri="{FF2B5EF4-FFF2-40B4-BE49-F238E27FC236}">
                <a16:creationId xmlns:a16="http://schemas.microsoft.com/office/drawing/2014/main" id="{BF0CDD13-FE5D-48DC-9B0C-7C234D7926D0}"/>
              </a:ext>
            </a:extLst>
          </p:cNvPr>
          <p:cNvSpPr>
            <a:spLocks noGrp="1"/>
          </p:cNvSpPr>
          <p:nvPr>
            <p:ph type="ftr" sz="quarter" idx="11"/>
          </p:nvPr>
        </p:nvSpPr>
        <p:spPr/>
        <p:txBody>
          <a:bodyPr/>
          <a:lstStyle/>
          <a:p>
            <a:r>
              <a:rPr lang="en-US"/>
              <a:t>Central Pennsylvania Food Bank</a:t>
            </a:r>
          </a:p>
        </p:txBody>
      </p:sp>
      <p:sp>
        <p:nvSpPr>
          <p:cNvPr id="6" name="Slide Number Placeholder 5">
            <a:extLst>
              <a:ext uri="{FF2B5EF4-FFF2-40B4-BE49-F238E27FC236}">
                <a16:creationId xmlns:a16="http://schemas.microsoft.com/office/drawing/2014/main" id="{C6F0CC6B-B532-4653-B687-95B318645AED}"/>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2913304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C919-DDE8-4970-B109-9C1CE344A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2CEBB0-2C93-4D4B-A958-95ECCF80E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FA3194-5282-4BE1-9C98-1BE698E52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3A67B-6405-455B-B0A6-18316371D1B8}"/>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6" name="Footer Placeholder 5">
            <a:extLst>
              <a:ext uri="{FF2B5EF4-FFF2-40B4-BE49-F238E27FC236}">
                <a16:creationId xmlns:a16="http://schemas.microsoft.com/office/drawing/2014/main" id="{7E0C7399-2CF6-4DC2-8328-71067F93B9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99E13-28CA-4852-B145-BF97243A6F5C}"/>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80256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0401-11F4-4F57-8DF1-516BA77C2F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232626-CBD4-4462-993E-D382A9015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CF41-03CD-4687-82EF-5387BB1C526B}"/>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E756C373-E003-446A-A592-3A4412856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979D1-7716-4E08-AEB5-59680654366D}"/>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530111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D073C-01B1-4E09-8678-BFF4D26C6C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D1C19-83AA-485E-A8D6-F03DA66FAF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39491-B49D-4FF6-859D-E4D17EAD3224}"/>
              </a:ext>
            </a:extLst>
          </p:cNvPr>
          <p:cNvSpPr>
            <a:spLocks noGrp="1"/>
          </p:cNvSpPr>
          <p:nvPr>
            <p:ph type="dt" sz="half" idx="10"/>
          </p:nvPr>
        </p:nvSpPr>
        <p:spPr/>
        <p:txBody>
          <a:body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A46EA4BB-3D0D-4959-9060-4FB0990B1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573BA-E573-41A4-BCD2-1565871B73DF}"/>
              </a:ext>
            </a:extLst>
          </p:cNvPr>
          <p:cNvSpPr>
            <a:spLocks noGrp="1"/>
          </p:cNvSpPr>
          <p:nvPr>
            <p:ph type="sldNum" sz="quarter" idx="12"/>
          </p:nvPr>
        </p:nvSpPr>
        <p:spPr/>
        <p:txBody>
          <a:bodyPr/>
          <a:lstStyle/>
          <a:p>
            <a:fld id="{993EDFDB-A478-4DB4-97DE-F41C24BE32B3}" type="slidenum">
              <a:rPr lang="en-US" smtClean="0"/>
              <a:t>‹#›</a:t>
            </a:fld>
            <a:endParaRPr lang="en-US"/>
          </a:p>
        </p:txBody>
      </p:sp>
    </p:spTree>
    <p:extLst>
      <p:ext uri="{BB962C8B-B14F-4D97-AF65-F5344CB8AC3E}">
        <p14:creationId xmlns:p14="http://schemas.microsoft.com/office/powerpoint/2010/main" val="214124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6E1B-728D-48EA-89D1-D97145929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6C3B7-8254-4BE1-B841-D09847D1F8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7B3712-A1CC-43D7-B9B5-B75B06E81445}"/>
              </a:ext>
            </a:extLst>
          </p:cNvPr>
          <p:cNvSpPr>
            <a:spLocks noGrp="1"/>
          </p:cNvSpPr>
          <p:nvPr>
            <p:ph type="dt" sz="half" idx="10"/>
          </p:nvPr>
        </p:nvSpPr>
        <p:spPr/>
        <p:txBody>
          <a:bodyPr/>
          <a:lstStyle/>
          <a:p>
            <a:fld id="{B8ABF014-4FFB-43D7-A201-5B6754B58417}" type="datetime1">
              <a:rPr lang="en-US" smtClean="0"/>
              <a:t>3/28/2022</a:t>
            </a:fld>
            <a:endParaRPr lang="en-US"/>
          </a:p>
        </p:txBody>
      </p:sp>
      <p:sp>
        <p:nvSpPr>
          <p:cNvPr id="5" name="Footer Placeholder 4">
            <a:extLst>
              <a:ext uri="{FF2B5EF4-FFF2-40B4-BE49-F238E27FC236}">
                <a16:creationId xmlns:a16="http://schemas.microsoft.com/office/drawing/2014/main" id="{9444211E-3062-4080-B314-55082ED330F1}"/>
              </a:ext>
            </a:extLst>
          </p:cNvPr>
          <p:cNvSpPr>
            <a:spLocks noGrp="1"/>
          </p:cNvSpPr>
          <p:nvPr>
            <p:ph type="ftr" sz="quarter" idx="11"/>
          </p:nvPr>
        </p:nvSpPr>
        <p:spPr/>
        <p:txBody>
          <a:bodyPr/>
          <a:lstStyle/>
          <a:p>
            <a:r>
              <a:rPr lang="en-US"/>
              <a:t>Central Pennsylvania Food Bank</a:t>
            </a:r>
          </a:p>
        </p:txBody>
      </p:sp>
      <p:sp>
        <p:nvSpPr>
          <p:cNvPr id="6" name="Slide Number Placeholder 5">
            <a:extLst>
              <a:ext uri="{FF2B5EF4-FFF2-40B4-BE49-F238E27FC236}">
                <a16:creationId xmlns:a16="http://schemas.microsoft.com/office/drawing/2014/main" id="{F1624FBD-E4D7-49DE-9C74-03D44E180839}"/>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109493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30C4-7645-4B8F-B050-917516E3D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C9382-C060-407B-90C5-3DBC383B95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1BBD2-4A59-449F-A1D7-C420AC7357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F67D58-3410-4FA9-9508-33B7C145AC4B}"/>
              </a:ext>
            </a:extLst>
          </p:cNvPr>
          <p:cNvSpPr>
            <a:spLocks noGrp="1"/>
          </p:cNvSpPr>
          <p:nvPr>
            <p:ph type="dt" sz="half" idx="10"/>
          </p:nvPr>
        </p:nvSpPr>
        <p:spPr/>
        <p:txBody>
          <a:bodyPr/>
          <a:lstStyle/>
          <a:p>
            <a:fld id="{B2E61724-7814-46F1-AD83-E3DB3E9510A9}" type="datetime1">
              <a:rPr lang="en-US" smtClean="0"/>
              <a:t>3/28/2022</a:t>
            </a:fld>
            <a:endParaRPr lang="en-US"/>
          </a:p>
        </p:txBody>
      </p:sp>
      <p:sp>
        <p:nvSpPr>
          <p:cNvPr id="6" name="Footer Placeholder 5">
            <a:extLst>
              <a:ext uri="{FF2B5EF4-FFF2-40B4-BE49-F238E27FC236}">
                <a16:creationId xmlns:a16="http://schemas.microsoft.com/office/drawing/2014/main" id="{CD779834-FEA4-4AD8-BCD0-F8EF242992FB}"/>
              </a:ext>
            </a:extLst>
          </p:cNvPr>
          <p:cNvSpPr>
            <a:spLocks noGrp="1"/>
          </p:cNvSpPr>
          <p:nvPr>
            <p:ph type="ftr" sz="quarter" idx="11"/>
          </p:nvPr>
        </p:nvSpPr>
        <p:spPr/>
        <p:txBody>
          <a:bodyPr/>
          <a:lstStyle/>
          <a:p>
            <a:r>
              <a:rPr lang="en-US"/>
              <a:t>Central Pennsylvania Food Bank</a:t>
            </a:r>
          </a:p>
        </p:txBody>
      </p:sp>
      <p:sp>
        <p:nvSpPr>
          <p:cNvPr id="7" name="Slide Number Placeholder 6">
            <a:extLst>
              <a:ext uri="{FF2B5EF4-FFF2-40B4-BE49-F238E27FC236}">
                <a16:creationId xmlns:a16="http://schemas.microsoft.com/office/drawing/2014/main" id="{0494B30B-4711-427D-A663-7CCEC92F4DC5}"/>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303748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6A6C-41D5-4215-A30D-B6CA512F5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C36C0-41D5-4C31-97B6-EC6A2C829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93BB6D-9F32-46BA-9188-091C39467D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A485E-E3AF-47CA-B9F4-04632DDAF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3A7657-1514-4242-876E-D996BA1148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8789F-C7C1-4DAF-8F63-DD8C0CB868B1}"/>
              </a:ext>
            </a:extLst>
          </p:cNvPr>
          <p:cNvSpPr>
            <a:spLocks noGrp="1"/>
          </p:cNvSpPr>
          <p:nvPr>
            <p:ph type="dt" sz="half" idx="10"/>
          </p:nvPr>
        </p:nvSpPr>
        <p:spPr/>
        <p:txBody>
          <a:bodyPr/>
          <a:lstStyle/>
          <a:p>
            <a:fld id="{DA8BD130-450B-4A93-A00D-A6723BEE3CCD}" type="datetime1">
              <a:rPr lang="en-US" smtClean="0"/>
              <a:t>3/28/2022</a:t>
            </a:fld>
            <a:endParaRPr lang="en-US"/>
          </a:p>
        </p:txBody>
      </p:sp>
      <p:sp>
        <p:nvSpPr>
          <p:cNvPr id="8" name="Footer Placeholder 7">
            <a:extLst>
              <a:ext uri="{FF2B5EF4-FFF2-40B4-BE49-F238E27FC236}">
                <a16:creationId xmlns:a16="http://schemas.microsoft.com/office/drawing/2014/main" id="{FB4508B6-3A78-4641-AB72-5F3FD3B360C9}"/>
              </a:ext>
            </a:extLst>
          </p:cNvPr>
          <p:cNvSpPr>
            <a:spLocks noGrp="1"/>
          </p:cNvSpPr>
          <p:nvPr>
            <p:ph type="ftr" sz="quarter" idx="11"/>
          </p:nvPr>
        </p:nvSpPr>
        <p:spPr/>
        <p:txBody>
          <a:bodyPr/>
          <a:lstStyle/>
          <a:p>
            <a:r>
              <a:rPr lang="en-US"/>
              <a:t>Central Pennsylvania Food Bank</a:t>
            </a:r>
          </a:p>
        </p:txBody>
      </p:sp>
      <p:sp>
        <p:nvSpPr>
          <p:cNvPr id="9" name="Slide Number Placeholder 8">
            <a:extLst>
              <a:ext uri="{FF2B5EF4-FFF2-40B4-BE49-F238E27FC236}">
                <a16:creationId xmlns:a16="http://schemas.microsoft.com/office/drawing/2014/main" id="{42ABABED-F3CA-423A-BCDC-CE562665E716}"/>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22350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87C9-B9E8-41B4-ACAD-0AD61E0C9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40559B-905E-4CA9-A716-0D5770FA195E}"/>
              </a:ext>
            </a:extLst>
          </p:cNvPr>
          <p:cNvSpPr>
            <a:spLocks noGrp="1"/>
          </p:cNvSpPr>
          <p:nvPr>
            <p:ph type="dt" sz="half" idx="10"/>
          </p:nvPr>
        </p:nvSpPr>
        <p:spPr/>
        <p:txBody>
          <a:bodyPr/>
          <a:lstStyle/>
          <a:p>
            <a:fld id="{E39A71EF-48CD-47B2-828A-0EFAF3B081C2}" type="datetime1">
              <a:rPr lang="en-US" smtClean="0"/>
              <a:t>3/28/2022</a:t>
            </a:fld>
            <a:endParaRPr lang="en-US"/>
          </a:p>
        </p:txBody>
      </p:sp>
      <p:sp>
        <p:nvSpPr>
          <p:cNvPr id="4" name="Footer Placeholder 3">
            <a:extLst>
              <a:ext uri="{FF2B5EF4-FFF2-40B4-BE49-F238E27FC236}">
                <a16:creationId xmlns:a16="http://schemas.microsoft.com/office/drawing/2014/main" id="{B55151FC-1D9C-4DFC-801A-B33DE1C1157A}"/>
              </a:ext>
            </a:extLst>
          </p:cNvPr>
          <p:cNvSpPr>
            <a:spLocks noGrp="1"/>
          </p:cNvSpPr>
          <p:nvPr>
            <p:ph type="ftr" sz="quarter" idx="11"/>
          </p:nvPr>
        </p:nvSpPr>
        <p:spPr/>
        <p:txBody>
          <a:bodyPr/>
          <a:lstStyle/>
          <a:p>
            <a:r>
              <a:rPr lang="en-US"/>
              <a:t>Central Pennsylvania Food Bank</a:t>
            </a:r>
          </a:p>
        </p:txBody>
      </p:sp>
      <p:sp>
        <p:nvSpPr>
          <p:cNvPr id="5" name="Slide Number Placeholder 4">
            <a:extLst>
              <a:ext uri="{FF2B5EF4-FFF2-40B4-BE49-F238E27FC236}">
                <a16:creationId xmlns:a16="http://schemas.microsoft.com/office/drawing/2014/main" id="{4F36B669-016F-432E-9E9E-3F7A76871844}"/>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3819724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9142D-3E95-4168-BE2A-5E9CA76C4AC5}"/>
              </a:ext>
            </a:extLst>
          </p:cNvPr>
          <p:cNvSpPr>
            <a:spLocks noGrp="1"/>
          </p:cNvSpPr>
          <p:nvPr>
            <p:ph type="dt" sz="half" idx="10"/>
          </p:nvPr>
        </p:nvSpPr>
        <p:spPr/>
        <p:txBody>
          <a:bodyPr/>
          <a:lstStyle/>
          <a:p>
            <a:fld id="{62595DE7-4873-4BB4-8F39-564062981BE0}" type="datetime1">
              <a:rPr lang="en-US" smtClean="0"/>
              <a:t>3/28/2022</a:t>
            </a:fld>
            <a:endParaRPr lang="en-US"/>
          </a:p>
        </p:txBody>
      </p:sp>
      <p:sp>
        <p:nvSpPr>
          <p:cNvPr id="3" name="Footer Placeholder 2">
            <a:extLst>
              <a:ext uri="{FF2B5EF4-FFF2-40B4-BE49-F238E27FC236}">
                <a16:creationId xmlns:a16="http://schemas.microsoft.com/office/drawing/2014/main" id="{52AC1FB1-D754-4A6F-9FF9-4CF15518D0C8}"/>
              </a:ext>
            </a:extLst>
          </p:cNvPr>
          <p:cNvSpPr>
            <a:spLocks noGrp="1"/>
          </p:cNvSpPr>
          <p:nvPr>
            <p:ph type="ftr" sz="quarter" idx="11"/>
          </p:nvPr>
        </p:nvSpPr>
        <p:spPr/>
        <p:txBody>
          <a:bodyPr/>
          <a:lstStyle/>
          <a:p>
            <a:r>
              <a:rPr lang="en-US"/>
              <a:t>Central Pennsylvania Food Bank</a:t>
            </a:r>
          </a:p>
        </p:txBody>
      </p:sp>
      <p:sp>
        <p:nvSpPr>
          <p:cNvPr id="4" name="Slide Number Placeholder 3">
            <a:extLst>
              <a:ext uri="{FF2B5EF4-FFF2-40B4-BE49-F238E27FC236}">
                <a16:creationId xmlns:a16="http://schemas.microsoft.com/office/drawing/2014/main" id="{D8A2B3D4-ECC0-4329-9ACC-396D4A139233}"/>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57542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2B7A-C6C7-466B-9C0E-D7B6A9649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A5ABA2-5B1A-44B1-B157-4C9A1892D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04A9E-24D0-408E-988F-72AC04B7F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5E674B-92DE-467F-B5AB-3707B243B1F3}"/>
              </a:ext>
            </a:extLst>
          </p:cNvPr>
          <p:cNvSpPr>
            <a:spLocks noGrp="1"/>
          </p:cNvSpPr>
          <p:nvPr>
            <p:ph type="dt" sz="half" idx="10"/>
          </p:nvPr>
        </p:nvSpPr>
        <p:spPr/>
        <p:txBody>
          <a:bodyPr/>
          <a:lstStyle/>
          <a:p>
            <a:fld id="{7E23C354-3660-4295-AC8D-764C21D0DAE6}" type="datetime1">
              <a:rPr lang="en-US" smtClean="0"/>
              <a:t>3/28/2022</a:t>
            </a:fld>
            <a:endParaRPr lang="en-US"/>
          </a:p>
        </p:txBody>
      </p:sp>
      <p:sp>
        <p:nvSpPr>
          <p:cNvPr id="6" name="Footer Placeholder 5">
            <a:extLst>
              <a:ext uri="{FF2B5EF4-FFF2-40B4-BE49-F238E27FC236}">
                <a16:creationId xmlns:a16="http://schemas.microsoft.com/office/drawing/2014/main" id="{C7830957-2A6F-4CF4-8CD7-F4CDA0E003BD}"/>
              </a:ext>
            </a:extLst>
          </p:cNvPr>
          <p:cNvSpPr>
            <a:spLocks noGrp="1"/>
          </p:cNvSpPr>
          <p:nvPr>
            <p:ph type="ftr" sz="quarter" idx="11"/>
          </p:nvPr>
        </p:nvSpPr>
        <p:spPr/>
        <p:txBody>
          <a:bodyPr/>
          <a:lstStyle/>
          <a:p>
            <a:r>
              <a:rPr lang="en-US"/>
              <a:t>Central Pennsylvania Food Bank</a:t>
            </a:r>
          </a:p>
        </p:txBody>
      </p:sp>
      <p:sp>
        <p:nvSpPr>
          <p:cNvPr id="7" name="Slide Number Placeholder 6">
            <a:extLst>
              <a:ext uri="{FF2B5EF4-FFF2-40B4-BE49-F238E27FC236}">
                <a16:creationId xmlns:a16="http://schemas.microsoft.com/office/drawing/2014/main" id="{C96BFBEA-3F8B-43E9-8516-E61A97060D30}"/>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149788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511D-258D-4502-BCCA-9F93CB3EEA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32979E-7B17-4C6A-80A4-3026BCD717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7D4FC7-DFEB-49D5-B052-3C64620D2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7480C3-DCF6-4DA5-905D-3F8A60E8C5D9}"/>
              </a:ext>
            </a:extLst>
          </p:cNvPr>
          <p:cNvSpPr>
            <a:spLocks noGrp="1"/>
          </p:cNvSpPr>
          <p:nvPr>
            <p:ph type="dt" sz="half" idx="10"/>
          </p:nvPr>
        </p:nvSpPr>
        <p:spPr/>
        <p:txBody>
          <a:bodyPr/>
          <a:lstStyle/>
          <a:p>
            <a:fld id="{38F67AD5-9A7A-4E48-BBAD-E41EB6DC7D3B}" type="datetime1">
              <a:rPr lang="en-US" smtClean="0"/>
              <a:t>3/28/2022</a:t>
            </a:fld>
            <a:endParaRPr lang="en-US"/>
          </a:p>
        </p:txBody>
      </p:sp>
      <p:sp>
        <p:nvSpPr>
          <p:cNvPr id="6" name="Footer Placeholder 5">
            <a:extLst>
              <a:ext uri="{FF2B5EF4-FFF2-40B4-BE49-F238E27FC236}">
                <a16:creationId xmlns:a16="http://schemas.microsoft.com/office/drawing/2014/main" id="{4FB61311-EE1B-4B69-8901-78314072DAF7}"/>
              </a:ext>
            </a:extLst>
          </p:cNvPr>
          <p:cNvSpPr>
            <a:spLocks noGrp="1"/>
          </p:cNvSpPr>
          <p:nvPr>
            <p:ph type="ftr" sz="quarter" idx="11"/>
          </p:nvPr>
        </p:nvSpPr>
        <p:spPr/>
        <p:txBody>
          <a:bodyPr/>
          <a:lstStyle/>
          <a:p>
            <a:r>
              <a:rPr lang="en-US"/>
              <a:t>Central Pennsylvania Food Bank</a:t>
            </a:r>
          </a:p>
        </p:txBody>
      </p:sp>
      <p:sp>
        <p:nvSpPr>
          <p:cNvPr id="7" name="Slide Number Placeholder 6">
            <a:extLst>
              <a:ext uri="{FF2B5EF4-FFF2-40B4-BE49-F238E27FC236}">
                <a16:creationId xmlns:a16="http://schemas.microsoft.com/office/drawing/2014/main" id="{FDC979B1-F456-4514-B5B0-1A7B9478679E}"/>
              </a:ext>
            </a:extLst>
          </p:cNvPr>
          <p:cNvSpPr>
            <a:spLocks noGrp="1"/>
          </p:cNvSpPr>
          <p:nvPr>
            <p:ph type="sldNum" sz="quarter" idx="12"/>
          </p:nvPr>
        </p:nvSpPr>
        <p:spPr/>
        <p:txBody>
          <a:bodyPr/>
          <a:lstStyle/>
          <a:p>
            <a:fld id="{654D4C63-C821-4293-A994-5E34897026C9}" type="slidenum">
              <a:rPr lang="en-US" smtClean="0"/>
              <a:t>‹#›</a:t>
            </a:fld>
            <a:endParaRPr lang="en-US"/>
          </a:p>
        </p:txBody>
      </p:sp>
    </p:spTree>
    <p:extLst>
      <p:ext uri="{BB962C8B-B14F-4D97-AF65-F5344CB8AC3E}">
        <p14:creationId xmlns:p14="http://schemas.microsoft.com/office/powerpoint/2010/main" val="356156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7B848-75D4-4B84-9EB8-111FEE7E0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93E49-A7BA-40D6-9AD9-55C234EA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437B-AEC0-4CEE-824C-7593BF425D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7CD1F-8017-46C1-917E-801A38A9BCF5}" type="datetime1">
              <a:rPr lang="en-US" smtClean="0"/>
              <a:t>3/28/2022</a:t>
            </a:fld>
            <a:endParaRPr lang="en-US"/>
          </a:p>
        </p:txBody>
      </p:sp>
      <p:sp>
        <p:nvSpPr>
          <p:cNvPr id="5" name="Footer Placeholder 4">
            <a:extLst>
              <a:ext uri="{FF2B5EF4-FFF2-40B4-BE49-F238E27FC236}">
                <a16:creationId xmlns:a16="http://schemas.microsoft.com/office/drawing/2014/main" id="{4D91B5B5-F145-4A8A-AEAA-A1AF08CD2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Central Pennsylvania Food Bank</a:t>
            </a:r>
          </a:p>
        </p:txBody>
      </p:sp>
      <p:sp>
        <p:nvSpPr>
          <p:cNvPr id="6" name="Slide Number Placeholder 5">
            <a:extLst>
              <a:ext uri="{FF2B5EF4-FFF2-40B4-BE49-F238E27FC236}">
                <a16:creationId xmlns:a16="http://schemas.microsoft.com/office/drawing/2014/main" id="{A88CFB8E-1EC5-4ACD-95A4-CCBF911EC2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D4C63-C821-4293-A994-5E34897026C9}" type="slidenum">
              <a:rPr lang="en-US" smtClean="0"/>
              <a:t>‹#›</a:t>
            </a:fld>
            <a:endParaRPr lang="en-US"/>
          </a:p>
        </p:txBody>
      </p:sp>
    </p:spTree>
    <p:extLst>
      <p:ext uri="{BB962C8B-B14F-4D97-AF65-F5344CB8AC3E}">
        <p14:creationId xmlns:p14="http://schemas.microsoft.com/office/powerpoint/2010/main" val="3972955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9D4FF-B382-4992-BB51-3AB2CFB0F5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EA4D7-5D24-45B1-8AE5-6DC2E0172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EE51F-82C6-4633-9DEA-8F9239DAD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84931-C27F-4C81-B7D9-CF39FC0CB3A2}" type="datetimeFigureOut">
              <a:rPr lang="en-US" smtClean="0"/>
              <a:t>3/28/2022</a:t>
            </a:fld>
            <a:endParaRPr lang="en-US"/>
          </a:p>
        </p:txBody>
      </p:sp>
      <p:sp>
        <p:nvSpPr>
          <p:cNvPr id="5" name="Footer Placeholder 4">
            <a:extLst>
              <a:ext uri="{FF2B5EF4-FFF2-40B4-BE49-F238E27FC236}">
                <a16:creationId xmlns:a16="http://schemas.microsoft.com/office/drawing/2014/main" id="{6541465B-2649-45A5-B101-081648898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9B4E66-241E-44D0-BCB3-62CEA2114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EDFDB-A478-4DB4-97DE-F41C24BE32B3}" type="slidenum">
              <a:rPr lang="en-US" smtClean="0"/>
              <a:t>‹#›</a:t>
            </a:fld>
            <a:endParaRPr lang="en-US"/>
          </a:p>
        </p:txBody>
      </p:sp>
    </p:spTree>
    <p:extLst>
      <p:ext uri="{BB962C8B-B14F-4D97-AF65-F5344CB8AC3E}">
        <p14:creationId xmlns:p14="http://schemas.microsoft.com/office/powerpoint/2010/main" val="52707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s://www.youtube.com/watch?v=jrYUXWWTs-Q" TargetMode="External"/><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41h7J1tfyzU&amp;t=11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3E29B8-1838-4B1C-88E1-8DF05E2A61A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84" b="384"/>
          <a:stretch/>
        </p:blipFill>
        <p:spPr>
          <a:xfrm>
            <a:off x="20" y="1282"/>
            <a:ext cx="12191980" cy="6856718"/>
          </a:xfrm>
          <a:prstGeom prst="rect">
            <a:avLst/>
          </a:prstGeom>
        </p:spPr>
      </p:pic>
      <p:pic>
        <p:nvPicPr>
          <p:cNvPr id="7" name="Picture 6" descr="Logo, company name&#10;&#10;Description automatically generated">
            <a:extLst>
              <a:ext uri="{FF2B5EF4-FFF2-40B4-BE49-F238E27FC236}">
                <a16:creationId xmlns:a16="http://schemas.microsoft.com/office/drawing/2014/main" id="{650199E6-7578-40EE-923E-8C7E3DAB7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228" y="1055654"/>
            <a:ext cx="5871972" cy="4308826"/>
          </a:xfrm>
          <a:prstGeom prst="rect">
            <a:avLst/>
          </a:prstGeom>
        </p:spPr>
      </p:pic>
      <p:sp>
        <p:nvSpPr>
          <p:cNvPr id="6" name="TextBox 5">
            <a:extLst>
              <a:ext uri="{FF2B5EF4-FFF2-40B4-BE49-F238E27FC236}">
                <a16:creationId xmlns:a16="http://schemas.microsoft.com/office/drawing/2014/main" id="{3CF9C304-7AD4-422E-AF10-29C09B171638}"/>
              </a:ext>
            </a:extLst>
          </p:cNvPr>
          <p:cNvSpPr txBox="1"/>
          <p:nvPr/>
        </p:nvSpPr>
        <p:spPr>
          <a:xfrm>
            <a:off x="8488002" y="6234186"/>
            <a:ext cx="3139328" cy="369332"/>
          </a:xfrm>
          <a:prstGeom prst="rect">
            <a:avLst/>
          </a:prstGeom>
          <a:noFill/>
        </p:spPr>
        <p:txBody>
          <a:bodyPr wrap="square" rtlCol="0">
            <a:spAutoFit/>
          </a:bodyPr>
          <a:lstStyle/>
          <a:p>
            <a:pPr algn="ctr">
              <a:spcAft>
                <a:spcPts val="600"/>
              </a:spcAft>
            </a:pPr>
            <a:r>
              <a:rPr lang="en-US" b="1" dirty="0">
                <a:solidFill>
                  <a:srgbClr val="D73648"/>
                </a:solidFill>
                <a:latin typeface="Myriad pro"/>
              </a:rPr>
              <a:t>www.centralpafoodbank.org</a:t>
            </a:r>
          </a:p>
        </p:txBody>
      </p:sp>
    </p:spTree>
    <p:extLst>
      <p:ext uri="{BB962C8B-B14F-4D97-AF65-F5344CB8AC3E}">
        <p14:creationId xmlns:p14="http://schemas.microsoft.com/office/powerpoint/2010/main" val="1776778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C09D63A-56CB-4578-A113-60068A1FE4EA}"/>
              </a:ext>
            </a:extLst>
          </p:cNvPr>
          <p:cNvSpPr txBox="1"/>
          <p:nvPr/>
        </p:nvSpPr>
        <p:spPr>
          <a:xfrm>
            <a:off x="-69670" y="239853"/>
            <a:ext cx="12261669" cy="707886"/>
          </a:xfrm>
          <a:prstGeom prst="rect">
            <a:avLst/>
          </a:prstGeom>
          <a:solidFill>
            <a:srgbClr val="D73648"/>
          </a:solidFill>
        </p:spPr>
        <p:txBody>
          <a:bodyPr wrap="square" rtlCol="0">
            <a:spAutoFit/>
          </a:bodyPr>
          <a:lstStyle/>
          <a:p>
            <a:pPr algn="ctr"/>
            <a:r>
              <a:rPr lang="en-US" sz="4000" b="1" dirty="0">
                <a:solidFill>
                  <a:schemeClr val="bg1"/>
                </a:solidFill>
                <a:latin typeface="Myriad pro"/>
              </a:rPr>
              <a:t>Joe’s Journey – Finance to Feeding</a:t>
            </a:r>
          </a:p>
        </p:txBody>
      </p:sp>
      <p:sp>
        <p:nvSpPr>
          <p:cNvPr id="5" name="TextBox 4">
            <a:extLst>
              <a:ext uri="{FF2B5EF4-FFF2-40B4-BE49-F238E27FC236}">
                <a16:creationId xmlns:a16="http://schemas.microsoft.com/office/drawing/2014/main" id="{2D12534A-9E09-477C-9A8F-E269C412A387}"/>
              </a:ext>
            </a:extLst>
          </p:cNvPr>
          <p:cNvSpPr txBox="1"/>
          <p:nvPr/>
        </p:nvSpPr>
        <p:spPr>
          <a:xfrm>
            <a:off x="134224" y="6101499"/>
            <a:ext cx="4622278" cy="369332"/>
          </a:xfrm>
          <a:prstGeom prst="rect">
            <a:avLst/>
          </a:prstGeom>
          <a:noFill/>
        </p:spPr>
        <p:txBody>
          <a:bodyPr wrap="square" rtlCol="0">
            <a:spAutoFit/>
          </a:bodyPr>
          <a:lstStyle/>
          <a:p>
            <a:pPr algn="ctr"/>
            <a:r>
              <a:rPr lang="en-US" b="1" dirty="0">
                <a:solidFill>
                  <a:srgbClr val="D73648"/>
                </a:solidFill>
                <a:latin typeface="Myriad pro"/>
              </a:rPr>
              <a:t>www.centralpafoodbank.org</a:t>
            </a:r>
          </a:p>
        </p:txBody>
      </p:sp>
      <p:sp>
        <p:nvSpPr>
          <p:cNvPr id="6" name="TextBox 5">
            <a:extLst>
              <a:ext uri="{FF2B5EF4-FFF2-40B4-BE49-F238E27FC236}">
                <a16:creationId xmlns:a16="http://schemas.microsoft.com/office/drawing/2014/main" id="{616B5575-9D68-41B3-BEAD-810BDEDFED38}"/>
              </a:ext>
            </a:extLst>
          </p:cNvPr>
          <p:cNvSpPr txBox="1"/>
          <p:nvPr/>
        </p:nvSpPr>
        <p:spPr>
          <a:xfrm>
            <a:off x="379772" y="1258888"/>
            <a:ext cx="11256706" cy="5106013"/>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Accounting, Finance, Community Banking</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Many roles in leadership positions</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Community Banks expect their leaders to engage in community organizations</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My volunteer journey led me to Central Pennsylvania Food Bank</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Joined the CPFB Board in 2000, appointed Finance Committee Chair 2002-2003, Board President 2004-2005 (I fell hard for this mission!)</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Joined CPFB Management Team in 2008 as part of a succession plan</a:t>
            </a:r>
          </a:p>
          <a:p>
            <a:pPr marL="342900" indent="-342900">
              <a:lnSpc>
                <a:spcPct val="90000"/>
              </a:lnSpc>
              <a:spcAft>
                <a:spcPts val="600"/>
              </a:spcAft>
              <a:buFont typeface="Arial" panose="020B0604020202020204" pitchFamily="34" charset="0"/>
              <a:buChar char="•"/>
            </a:pPr>
            <a:r>
              <a:rPr lang="en-US" sz="2400" b="1" dirty="0">
                <a:solidFill>
                  <a:schemeClr val="tx1">
                    <a:lumMod val="50000"/>
                  </a:schemeClr>
                </a:solidFill>
              </a:rPr>
              <a:t>Almost 14 years later, I can safely say I rely daily on the skills and experience I developed during my financial career</a:t>
            </a:r>
          </a:p>
          <a:p>
            <a:pPr marL="342900" indent="-342900">
              <a:lnSpc>
                <a:spcPct val="90000"/>
              </a:lnSpc>
              <a:spcAft>
                <a:spcPts val="600"/>
              </a:spcAft>
              <a:buFont typeface="Arial" panose="020B0604020202020204" pitchFamily="34" charset="0"/>
              <a:buChar char="•"/>
            </a:pPr>
            <a:endParaRPr lang="en-US" sz="2400" b="1" dirty="0">
              <a:solidFill>
                <a:schemeClr val="tx1">
                  <a:lumMod val="50000"/>
                </a:schemeClr>
              </a:solidFill>
            </a:endParaRPr>
          </a:p>
          <a:p>
            <a:pPr marL="342900" indent="-342900">
              <a:lnSpc>
                <a:spcPct val="90000"/>
              </a:lnSpc>
              <a:spcAft>
                <a:spcPts val="600"/>
              </a:spcAft>
              <a:buFont typeface="Wingdings" panose="05000000000000000000" pitchFamily="2" charset="2"/>
              <a:buChar char="ü"/>
            </a:pPr>
            <a:r>
              <a:rPr lang="en-US" sz="2400" b="1" dirty="0">
                <a:solidFill>
                  <a:schemeClr val="tx1">
                    <a:lumMod val="50000"/>
                  </a:schemeClr>
                </a:solidFill>
              </a:rPr>
              <a:t>My key point for you: this type of journey is less unusual now as non-profit boards increasingly recognize the need for leadership skills and financial acumen</a:t>
            </a:r>
          </a:p>
          <a:p>
            <a:pPr>
              <a:lnSpc>
                <a:spcPct val="90000"/>
              </a:lnSpc>
              <a:spcAft>
                <a:spcPts val="600"/>
              </a:spcAft>
            </a:pPr>
            <a:endParaRPr lang="en-US" sz="2400" b="1" dirty="0">
              <a:solidFill>
                <a:schemeClr val="tx1">
                  <a:lumMod val="50000"/>
                </a:schemeClr>
              </a:solidFill>
            </a:endParaRPr>
          </a:p>
        </p:txBody>
      </p:sp>
    </p:spTree>
    <p:extLst>
      <p:ext uri="{BB962C8B-B14F-4D97-AF65-F5344CB8AC3E}">
        <p14:creationId xmlns:p14="http://schemas.microsoft.com/office/powerpoint/2010/main" val="188306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uple of girls in a car&#10;&#10;Description automatically generated with low confidence">
            <a:extLst>
              <a:ext uri="{FF2B5EF4-FFF2-40B4-BE49-F238E27FC236}">
                <a16:creationId xmlns:a16="http://schemas.microsoft.com/office/drawing/2014/main" id="{5C4DED0D-5C83-46C7-BDB0-900BC6B5F681}"/>
              </a:ext>
            </a:extLst>
          </p:cNvPr>
          <p:cNvPicPr>
            <a:picLocks noChangeAspect="1"/>
          </p:cNvPicPr>
          <p:nvPr/>
        </p:nvPicPr>
        <p:blipFill rotWithShape="1">
          <a:blip r:embed="rId3">
            <a:extLst>
              <a:ext uri="{28A0092B-C50C-407E-A947-70E740481C1C}">
                <a14:useLocalDpi xmlns:a14="http://schemas.microsoft.com/office/drawing/2010/main" val="0"/>
              </a:ext>
            </a:extLst>
          </a:blip>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Text Placeholder 2">
            <a:extLst>
              <a:ext uri="{FF2B5EF4-FFF2-40B4-BE49-F238E27FC236}">
                <a16:creationId xmlns:a16="http://schemas.microsoft.com/office/drawing/2014/main" id="{DF025632-DED1-4CD4-B2A3-F05AC121F8D1}"/>
              </a:ext>
            </a:extLst>
          </p:cNvPr>
          <p:cNvSpPr txBox="1">
            <a:spLocks/>
          </p:cNvSpPr>
          <p:nvPr/>
        </p:nvSpPr>
        <p:spPr>
          <a:xfrm>
            <a:off x="318186" y="843534"/>
            <a:ext cx="4983480" cy="205418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900" b="1" spc="-300" dirty="0">
                <a:solidFill>
                  <a:srgbClr val="D73648"/>
                </a:solidFill>
                <a:latin typeface="Myriad pro"/>
              </a:rPr>
              <a:t>Together we</a:t>
            </a:r>
          </a:p>
          <a:p>
            <a:pPr marL="0" indent="0">
              <a:spcBef>
                <a:spcPts val="0"/>
              </a:spcBef>
              <a:buNone/>
            </a:pPr>
            <a:r>
              <a:rPr lang="en-US" sz="4400" b="1" spc="-300" dirty="0">
                <a:solidFill>
                  <a:srgbClr val="D73648"/>
                </a:solidFill>
                <a:latin typeface="Myriad pro"/>
              </a:rPr>
              <a:t>can end hunger</a:t>
            </a:r>
          </a:p>
          <a:p>
            <a:pPr marL="0" indent="0">
              <a:buNone/>
            </a:pPr>
            <a:endParaRPr lang="en-US" dirty="0"/>
          </a:p>
        </p:txBody>
      </p:sp>
      <p:sp>
        <p:nvSpPr>
          <p:cNvPr id="15" name="TextBox 5">
            <a:extLst>
              <a:ext uri="{FF2B5EF4-FFF2-40B4-BE49-F238E27FC236}">
                <a16:creationId xmlns:a16="http://schemas.microsoft.com/office/drawing/2014/main" id="{B3F76DDE-E50C-4565-BA5E-79156BDD04D9}"/>
              </a:ext>
            </a:extLst>
          </p:cNvPr>
          <p:cNvSpPr txBox="1"/>
          <p:nvPr/>
        </p:nvSpPr>
        <p:spPr>
          <a:xfrm>
            <a:off x="246481" y="2597037"/>
            <a:ext cx="3953565" cy="3918792"/>
          </a:xfrm>
          <a:prstGeom prst="rect">
            <a:avLst/>
          </a:prstGeom>
        </p:spPr>
        <p:txBody>
          <a:bodyPr vert="horz" lIns="91440" tIns="45720" rIns="91440" bIns="45720" rtlCol="0">
            <a:noAutofit/>
          </a:bodyPr>
          <a:lstStyle/>
          <a:p>
            <a:pPr>
              <a:lnSpc>
                <a:spcPct val="90000"/>
              </a:lnSpc>
              <a:spcAft>
                <a:spcPts val="600"/>
              </a:spcAft>
            </a:pPr>
            <a:r>
              <a:rPr lang="en-US" sz="2000" b="1" dirty="0">
                <a:solidFill>
                  <a:schemeClr val="bg1">
                    <a:lumMod val="50000"/>
                  </a:schemeClr>
                </a:solidFill>
              </a:rPr>
              <a:t>Volunteer</a:t>
            </a:r>
          </a:p>
          <a:p>
            <a:pPr marL="285750" indent="-228600">
              <a:lnSpc>
                <a:spcPct val="90000"/>
              </a:lnSpc>
              <a:spcAft>
                <a:spcPts val="600"/>
              </a:spcAft>
              <a:buFont typeface="Arial" panose="020B0604020202020204" pitchFamily="34" charset="0"/>
              <a:buChar char="•"/>
            </a:pPr>
            <a:r>
              <a:rPr lang="en-US" sz="1900" dirty="0">
                <a:solidFill>
                  <a:schemeClr val="bg1">
                    <a:lumMod val="50000"/>
                  </a:schemeClr>
                </a:solidFill>
              </a:rPr>
              <a:t>Last year, volunteers donated over 84,000 hours.  </a:t>
            </a:r>
          </a:p>
          <a:p>
            <a:pPr>
              <a:lnSpc>
                <a:spcPct val="90000"/>
              </a:lnSpc>
              <a:spcAft>
                <a:spcPts val="600"/>
              </a:spcAft>
            </a:pPr>
            <a:r>
              <a:rPr lang="en-US" sz="2000" b="1" dirty="0">
                <a:solidFill>
                  <a:schemeClr val="bg1">
                    <a:lumMod val="50000"/>
                  </a:schemeClr>
                </a:solidFill>
              </a:rPr>
              <a:t>Donate</a:t>
            </a:r>
          </a:p>
          <a:p>
            <a:pPr marL="285750" indent="-228600">
              <a:lnSpc>
                <a:spcPct val="90000"/>
              </a:lnSpc>
              <a:spcAft>
                <a:spcPts val="600"/>
              </a:spcAft>
              <a:buFont typeface="Arial" panose="020B0604020202020204" pitchFamily="34" charset="0"/>
              <a:buChar char="•"/>
            </a:pPr>
            <a:r>
              <a:rPr lang="en-US" sz="1900" dirty="0">
                <a:solidFill>
                  <a:schemeClr val="bg1">
                    <a:lumMod val="50000"/>
                  </a:schemeClr>
                </a:solidFill>
              </a:rPr>
              <a:t>Every $1 donated helps us provide up to six meals</a:t>
            </a:r>
          </a:p>
          <a:p>
            <a:pPr marL="285750" indent="-228600">
              <a:lnSpc>
                <a:spcPct val="90000"/>
              </a:lnSpc>
              <a:spcAft>
                <a:spcPts val="600"/>
              </a:spcAft>
              <a:buFont typeface="Arial" panose="020B0604020202020204" pitchFamily="34" charset="0"/>
              <a:buChar char="•"/>
            </a:pPr>
            <a:r>
              <a:rPr lang="en-US" sz="1900" dirty="0">
                <a:solidFill>
                  <a:schemeClr val="bg1">
                    <a:lumMod val="50000"/>
                  </a:schemeClr>
                </a:solidFill>
              </a:rPr>
              <a:t>Participate in a fund (virtual) drive</a:t>
            </a:r>
          </a:p>
          <a:p>
            <a:pPr>
              <a:lnSpc>
                <a:spcPct val="90000"/>
              </a:lnSpc>
              <a:spcAft>
                <a:spcPts val="600"/>
              </a:spcAft>
            </a:pPr>
            <a:r>
              <a:rPr lang="en-US" sz="2000" b="1" dirty="0">
                <a:solidFill>
                  <a:schemeClr val="bg1">
                    <a:lumMod val="50000"/>
                  </a:schemeClr>
                </a:solidFill>
              </a:rPr>
              <a:t>Advocate</a:t>
            </a:r>
          </a:p>
          <a:p>
            <a:pPr marL="285750" indent="-228600">
              <a:lnSpc>
                <a:spcPct val="90000"/>
              </a:lnSpc>
              <a:spcAft>
                <a:spcPts val="600"/>
              </a:spcAft>
              <a:buFont typeface="Arial" panose="020B0604020202020204" pitchFamily="34" charset="0"/>
              <a:buChar char="•"/>
            </a:pPr>
            <a:r>
              <a:rPr lang="en-US" sz="1900" dirty="0">
                <a:solidFill>
                  <a:schemeClr val="bg1">
                    <a:lumMod val="50000"/>
                  </a:schemeClr>
                </a:solidFill>
              </a:rPr>
              <a:t>Together our voice can be mighty in representing those in need</a:t>
            </a:r>
          </a:p>
        </p:txBody>
      </p:sp>
      <p:sp>
        <p:nvSpPr>
          <p:cNvPr id="17" name="TextBox 16">
            <a:extLst>
              <a:ext uri="{FF2B5EF4-FFF2-40B4-BE49-F238E27FC236}">
                <a16:creationId xmlns:a16="http://schemas.microsoft.com/office/drawing/2014/main" id="{38F6A0FC-30AD-4D61-A8B2-CB8B1D7EF9D9}"/>
              </a:ext>
            </a:extLst>
          </p:cNvPr>
          <p:cNvSpPr txBox="1"/>
          <p:nvPr/>
        </p:nvSpPr>
        <p:spPr>
          <a:xfrm>
            <a:off x="134224" y="6331163"/>
            <a:ext cx="3139328" cy="369332"/>
          </a:xfrm>
          <a:prstGeom prst="rect">
            <a:avLst/>
          </a:prstGeom>
          <a:noFill/>
        </p:spPr>
        <p:txBody>
          <a:bodyPr wrap="square" rtlCol="0">
            <a:spAutoFit/>
          </a:bodyPr>
          <a:lstStyle/>
          <a:p>
            <a:pPr algn="ctr">
              <a:spcAft>
                <a:spcPts val="600"/>
              </a:spcAft>
            </a:pPr>
            <a:r>
              <a:rPr lang="en-US" b="1" dirty="0">
                <a:solidFill>
                  <a:srgbClr val="D73648"/>
                </a:solidFill>
                <a:latin typeface="Myriad pro"/>
              </a:rPr>
              <a:t>www.centralpafoodbank.org</a:t>
            </a:r>
          </a:p>
        </p:txBody>
      </p:sp>
    </p:spTree>
    <p:extLst>
      <p:ext uri="{BB962C8B-B14F-4D97-AF65-F5344CB8AC3E}">
        <p14:creationId xmlns:p14="http://schemas.microsoft.com/office/powerpoint/2010/main" val="333109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ABCAD02-7C11-4E53-8BE9-8AAB73E2056A}"/>
              </a:ext>
            </a:extLst>
          </p:cNvPr>
          <p:cNvPicPr>
            <a:picLocks noChangeAspect="1"/>
          </p:cNvPicPr>
          <p:nvPr/>
        </p:nvPicPr>
        <p:blipFill rotWithShape="1">
          <a:blip r:embed="rId3">
            <a:extLst>
              <a:ext uri="{28A0092B-C50C-407E-A947-70E740481C1C}">
                <a14:useLocalDpi xmlns:a14="http://schemas.microsoft.com/office/drawing/2010/main" val="0"/>
              </a:ext>
            </a:extLst>
          </a:blip>
          <a:srcRect l="-10" t="6736" r="11" b="13950"/>
          <a:stretch/>
        </p:blipFill>
        <p:spPr>
          <a:xfrm>
            <a:off x="317636" y="321734"/>
            <a:ext cx="3797570" cy="2010551"/>
          </a:xfrm>
          <a:prstGeom prst="rect">
            <a:avLst/>
          </a:prstGeom>
        </p:spPr>
      </p:pic>
      <p:pic>
        <p:nvPicPr>
          <p:cNvPr id="17" name="Picture 16" descr="A picture containing text, person, indoor&#10;&#10;Description automatically generated">
            <a:hlinkClick r:id="rId4"/>
            <a:extLst>
              <a:ext uri="{FF2B5EF4-FFF2-40B4-BE49-F238E27FC236}">
                <a16:creationId xmlns:a16="http://schemas.microsoft.com/office/drawing/2014/main" id="{0F849DB5-0CFB-429D-8B19-96F9951DB213}"/>
              </a:ext>
            </a:extLst>
          </p:cNvPr>
          <p:cNvPicPr>
            <a:picLocks noChangeAspect="1"/>
          </p:cNvPicPr>
          <p:nvPr/>
        </p:nvPicPr>
        <p:blipFill rotWithShape="1">
          <a:blip r:embed="rId5">
            <a:extLst>
              <a:ext uri="{28A0092B-C50C-407E-A947-70E740481C1C}">
                <a14:useLocalDpi xmlns:a14="http://schemas.microsoft.com/office/drawing/2010/main" val="0"/>
              </a:ext>
            </a:extLst>
          </a:blip>
          <a:srcRect t="2673" r="-4" b="1679"/>
          <a:stretch/>
        </p:blipFill>
        <p:spPr>
          <a:xfrm>
            <a:off x="4202549" y="321732"/>
            <a:ext cx="3793472" cy="4111323"/>
          </a:xfrm>
          <a:prstGeom prst="rect">
            <a:avLst/>
          </a:prstGeom>
        </p:spPr>
      </p:pic>
      <p:pic>
        <p:nvPicPr>
          <p:cNvPr id="11" name="Picture 10">
            <a:extLst>
              <a:ext uri="{FF2B5EF4-FFF2-40B4-BE49-F238E27FC236}">
                <a16:creationId xmlns:a16="http://schemas.microsoft.com/office/drawing/2014/main" id="{D3FCE191-908B-4766-8A1F-C713B0719E7C}"/>
              </a:ext>
            </a:extLst>
          </p:cNvPr>
          <p:cNvPicPr>
            <a:picLocks noChangeAspect="1"/>
          </p:cNvPicPr>
          <p:nvPr/>
        </p:nvPicPr>
        <p:blipFill rotWithShape="1">
          <a:blip r:embed="rId6">
            <a:extLst>
              <a:ext uri="{28A0092B-C50C-407E-A947-70E740481C1C}">
                <a14:useLocalDpi xmlns:a14="http://schemas.microsoft.com/office/drawing/2010/main" val="0"/>
              </a:ext>
            </a:extLst>
          </a:blip>
          <a:srcRect t="2655" b="26762"/>
          <a:stretch/>
        </p:blipFill>
        <p:spPr>
          <a:xfrm>
            <a:off x="8086176" y="321733"/>
            <a:ext cx="3797984" cy="2010552"/>
          </a:xfrm>
          <a:prstGeom prst="rect">
            <a:avLst/>
          </a:prstGeom>
        </p:spPr>
      </p:pic>
      <p:pic>
        <p:nvPicPr>
          <p:cNvPr id="19" name="Picture 18" descr="A picture containing person, hat, person, wearing&#10;&#10;Description automatically generated">
            <a:extLst>
              <a:ext uri="{FF2B5EF4-FFF2-40B4-BE49-F238E27FC236}">
                <a16:creationId xmlns:a16="http://schemas.microsoft.com/office/drawing/2014/main" id="{717F349E-2270-4144-AE25-634735AFAFBE}"/>
              </a:ext>
            </a:extLst>
          </p:cNvPr>
          <p:cNvPicPr>
            <a:picLocks noChangeAspect="1"/>
          </p:cNvPicPr>
          <p:nvPr/>
        </p:nvPicPr>
        <p:blipFill rotWithShape="1">
          <a:blip r:embed="rId7">
            <a:extLst>
              <a:ext uri="{28A0092B-C50C-407E-A947-70E740481C1C}">
                <a14:useLocalDpi xmlns:a14="http://schemas.microsoft.com/office/drawing/2010/main" val="0"/>
              </a:ext>
            </a:extLst>
          </a:blip>
          <a:srcRect t="13177" r="1" b="7321"/>
          <a:stretch/>
        </p:blipFill>
        <p:spPr>
          <a:xfrm>
            <a:off x="317634" y="2422097"/>
            <a:ext cx="3794760" cy="2013804"/>
          </a:xfrm>
          <a:prstGeom prst="rect">
            <a:avLst/>
          </a:prstGeom>
        </p:spPr>
      </p:pic>
      <p:pic>
        <p:nvPicPr>
          <p:cNvPr id="9" name="Content Placeholder 8">
            <a:extLst>
              <a:ext uri="{FF2B5EF4-FFF2-40B4-BE49-F238E27FC236}">
                <a16:creationId xmlns:a16="http://schemas.microsoft.com/office/drawing/2014/main" id="{DF9B83F1-107C-4FDD-B6C3-4F00C24DDC79}"/>
              </a:ext>
            </a:extLst>
          </p:cNvPr>
          <p:cNvPicPr>
            <a:picLocks noChangeAspect="1"/>
          </p:cNvPicPr>
          <p:nvPr/>
        </p:nvPicPr>
        <p:blipFill>
          <a:blip r:embed="rId8">
            <a:extLst>
              <a:ext uri="{28A0092B-C50C-407E-A947-70E740481C1C}">
                <a14:useLocalDpi xmlns:a14="http://schemas.microsoft.com/office/drawing/2010/main" val="0"/>
              </a:ext>
            </a:extLst>
          </a:blip>
          <a:srcRect t="10657" b="10657"/>
          <a:stretch/>
        </p:blipFill>
        <p:spPr>
          <a:xfrm>
            <a:off x="8082952" y="2431705"/>
            <a:ext cx="3797983" cy="2000947"/>
          </a:xfrm>
          <a:prstGeom prst="rect">
            <a:avLst/>
          </a:prstGeom>
        </p:spPr>
      </p:pic>
      <p:pic>
        <p:nvPicPr>
          <p:cNvPr id="21" name="Picture 20">
            <a:extLst>
              <a:ext uri="{FF2B5EF4-FFF2-40B4-BE49-F238E27FC236}">
                <a16:creationId xmlns:a16="http://schemas.microsoft.com/office/drawing/2014/main" id="{B3D3568B-6F18-4AF0-AF67-D36582B045DA}"/>
              </a:ext>
            </a:extLst>
          </p:cNvPr>
          <p:cNvPicPr>
            <a:picLocks noChangeAspect="1"/>
          </p:cNvPicPr>
          <p:nvPr/>
        </p:nvPicPr>
        <p:blipFill rotWithShape="1">
          <a:blip r:embed="rId9">
            <a:extLst>
              <a:ext uri="{28A0092B-C50C-407E-A947-70E740481C1C}">
                <a14:useLocalDpi xmlns:a14="http://schemas.microsoft.com/office/drawing/2010/main" val="0"/>
              </a:ext>
            </a:extLst>
          </a:blip>
          <a:srcRect l="1" t="2904" r="1" b="2904"/>
          <a:stretch/>
        </p:blipFill>
        <p:spPr>
          <a:xfrm>
            <a:off x="317634" y="4525716"/>
            <a:ext cx="3794760" cy="2010551"/>
          </a:xfrm>
          <a:prstGeom prst="rect">
            <a:avLst/>
          </a:prstGeom>
        </p:spPr>
      </p:pic>
      <p:cxnSp>
        <p:nvCxnSpPr>
          <p:cNvPr id="58" name="Straight Connector 5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5198E48-CC36-4288-A75E-03367381F301}"/>
              </a:ext>
            </a:extLst>
          </p:cNvPr>
          <p:cNvSpPr/>
          <p:nvPr/>
        </p:nvSpPr>
        <p:spPr>
          <a:xfrm>
            <a:off x="4202549" y="4525716"/>
            <a:ext cx="7678386" cy="2040335"/>
          </a:xfrm>
          <a:prstGeom prst="rect">
            <a:avLst/>
          </a:prstGeom>
          <a:solidFill>
            <a:srgbClr val="D0335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69AF1-5C80-4C56-A5D3-F3A466436E39}"/>
              </a:ext>
            </a:extLst>
          </p:cNvPr>
          <p:cNvSpPr>
            <a:spLocks noGrp="1"/>
          </p:cNvSpPr>
          <p:nvPr>
            <p:ph type="title"/>
          </p:nvPr>
        </p:nvSpPr>
        <p:spPr>
          <a:xfrm>
            <a:off x="4202548" y="5352893"/>
            <a:ext cx="7671817" cy="862031"/>
          </a:xfrm>
          <a:prstGeom prst="ellipse">
            <a:avLst/>
          </a:prstGeom>
        </p:spPr>
        <p:txBody>
          <a:bodyPr vert="horz" lIns="91440" tIns="45720" rIns="91440" bIns="45720" rtlCol="0" anchor="b">
            <a:normAutofit fontScale="90000"/>
          </a:bodyPr>
          <a:lstStyle/>
          <a:p>
            <a:r>
              <a:rPr lang="en-US" sz="8900" b="1" kern="1200" dirty="0">
                <a:solidFill>
                  <a:srgbClr val="FFFFFF"/>
                </a:solidFill>
                <a:latin typeface="Myriad Pro" panose="020B0503030403020204" pitchFamily="34" charset="0"/>
              </a:rPr>
              <a:t>JOIN US</a:t>
            </a:r>
            <a:br>
              <a:rPr lang="en-US" sz="1600" kern="1200" dirty="0">
                <a:solidFill>
                  <a:srgbClr val="FFFFFF"/>
                </a:solidFill>
                <a:latin typeface="+mj-lt"/>
                <a:ea typeface="+mj-ea"/>
                <a:cs typeface="+mj-cs"/>
              </a:rPr>
            </a:br>
            <a:r>
              <a:rPr lang="en-US" sz="2700" kern="1200" dirty="0">
                <a:solidFill>
                  <a:srgbClr val="FFFFFF"/>
                </a:solidFill>
                <a:latin typeface="+mj-lt"/>
                <a:ea typeface="+mj-ea"/>
                <a:cs typeface="+mj-cs"/>
              </a:rPr>
              <a:t>in the fight to end hunger.</a:t>
            </a:r>
          </a:p>
        </p:txBody>
      </p:sp>
      <p:cxnSp>
        <p:nvCxnSpPr>
          <p:cNvPr id="45" name="Straight Connector 44">
            <a:extLst>
              <a:ext uri="{FF2B5EF4-FFF2-40B4-BE49-F238E27FC236}">
                <a16:creationId xmlns:a16="http://schemas.microsoft.com/office/drawing/2014/main" id="{B013CBF2-8490-4594-A8E7-46DD51EE44FA}"/>
              </a:ext>
            </a:extLst>
          </p:cNvPr>
          <p:cNvCxnSpPr>
            <a:cxnSpLocks/>
          </p:cNvCxnSpPr>
          <p:nvPr/>
        </p:nvCxnSpPr>
        <p:spPr>
          <a:xfrm>
            <a:off x="5563516" y="5661046"/>
            <a:ext cx="452793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09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ruit, different, arranged, vegetable&#10;&#10;Description automatically generated">
            <a:extLst>
              <a:ext uri="{FF2B5EF4-FFF2-40B4-BE49-F238E27FC236}">
                <a16:creationId xmlns:a16="http://schemas.microsoft.com/office/drawing/2014/main" id="{6387C495-100A-42BD-A2D0-55214B5FD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itle 1">
            <a:extLst>
              <a:ext uri="{FF2B5EF4-FFF2-40B4-BE49-F238E27FC236}">
                <a16:creationId xmlns:a16="http://schemas.microsoft.com/office/drawing/2014/main" id="{67CB76C6-758D-4CA4-8F25-420D3F3E3C10}"/>
              </a:ext>
            </a:extLst>
          </p:cNvPr>
          <p:cNvSpPr>
            <a:spLocks noGrp="1"/>
          </p:cNvSpPr>
          <p:nvPr>
            <p:ph type="title"/>
          </p:nvPr>
        </p:nvSpPr>
        <p:spPr>
          <a:xfrm>
            <a:off x="4219460" y="981218"/>
            <a:ext cx="7972539" cy="1052818"/>
          </a:xfrm>
        </p:spPr>
        <p:txBody>
          <a:bodyPr>
            <a:normAutofit fontScale="90000"/>
          </a:bodyPr>
          <a:lstStyle/>
          <a:p>
            <a:pPr algn="ctr"/>
            <a:r>
              <a:rPr lang="en-US" sz="8800" dirty="0">
                <a:solidFill>
                  <a:srgbClr val="D03350"/>
                </a:solidFill>
                <a:latin typeface="Myriad pro"/>
              </a:rPr>
              <a:t>Thank You!</a:t>
            </a:r>
          </a:p>
        </p:txBody>
      </p:sp>
      <p:sp>
        <p:nvSpPr>
          <p:cNvPr id="9" name="Text Placeholder 2">
            <a:extLst>
              <a:ext uri="{FF2B5EF4-FFF2-40B4-BE49-F238E27FC236}">
                <a16:creationId xmlns:a16="http://schemas.microsoft.com/office/drawing/2014/main" id="{71395728-CADB-49F6-87E5-9A58ED58CAE2}"/>
              </a:ext>
            </a:extLst>
          </p:cNvPr>
          <p:cNvSpPr>
            <a:spLocks noGrp="1"/>
          </p:cNvSpPr>
          <p:nvPr>
            <p:ph type="body" sz="half" idx="2"/>
          </p:nvPr>
        </p:nvSpPr>
        <p:spPr>
          <a:xfrm>
            <a:off x="6095998" y="3364936"/>
            <a:ext cx="6011538" cy="2026461"/>
          </a:xfrm>
        </p:spPr>
        <p:txBody>
          <a:bodyPr>
            <a:normAutofit/>
          </a:bodyPr>
          <a:lstStyle/>
          <a:p>
            <a:pPr algn="ctr"/>
            <a:r>
              <a:rPr lang="en-US" sz="2400" b="1" dirty="0">
                <a:latin typeface="Myriad pro"/>
              </a:rPr>
              <a:t>Name, </a:t>
            </a:r>
            <a:r>
              <a:rPr lang="en-US" sz="2400" dirty="0">
                <a:latin typeface="Myriad pro"/>
              </a:rPr>
              <a:t>Title</a:t>
            </a:r>
            <a:endParaRPr lang="en-US" sz="2400" dirty="0"/>
          </a:p>
          <a:p>
            <a:pPr algn="ctr"/>
            <a:r>
              <a:rPr lang="en-US" sz="2400" b="1" dirty="0">
                <a:latin typeface="Myriad pro"/>
              </a:rPr>
              <a:t>Phone number:</a:t>
            </a:r>
          </a:p>
          <a:p>
            <a:pPr algn="ctr"/>
            <a:r>
              <a:rPr lang="en-US" sz="2400" b="1" dirty="0">
                <a:latin typeface="Myriad pro"/>
              </a:rPr>
              <a:t>Email:</a:t>
            </a:r>
            <a:endParaRPr lang="en-US" sz="2400" dirty="0">
              <a:latin typeface="Myriad pro"/>
            </a:endParaRPr>
          </a:p>
          <a:p>
            <a:endParaRPr lang="en-US" dirty="0"/>
          </a:p>
        </p:txBody>
      </p:sp>
      <p:sp>
        <p:nvSpPr>
          <p:cNvPr id="10" name="TextBox 9">
            <a:extLst>
              <a:ext uri="{FF2B5EF4-FFF2-40B4-BE49-F238E27FC236}">
                <a16:creationId xmlns:a16="http://schemas.microsoft.com/office/drawing/2014/main" id="{1906D251-886F-471E-9E36-F68EBF85ED1A}"/>
              </a:ext>
            </a:extLst>
          </p:cNvPr>
          <p:cNvSpPr txBox="1"/>
          <p:nvPr/>
        </p:nvSpPr>
        <p:spPr>
          <a:xfrm>
            <a:off x="6095999" y="2485322"/>
            <a:ext cx="6011537" cy="769441"/>
          </a:xfrm>
          <a:prstGeom prst="rect">
            <a:avLst/>
          </a:prstGeom>
          <a:solidFill>
            <a:srgbClr val="D03350"/>
          </a:solidFill>
        </p:spPr>
        <p:txBody>
          <a:bodyPr wrap="square" rtlCol="0">
            <a:spAutoFit/>
          </a:bodyPr>
          <a:lstStyle/>
          <a:p>
            <a:pPr algn="ctr"/>
            <a:r>
              <a:rPr lang="en-US" sz="4400" b="1" dirty="0">
                <a:solidFill>
                  <a:schemeClr val="bg1"/>
                </a:solidFill>
                <a:latin typeface="Myriad pro"/>
              </a:rPr>
              <a:t>Questions?</a:t>
            </a:r>
          </a:p>
        </p:txBody>
      </p:sp>
      <p:pic>
        <p:nvPicPr>
          <p:cNvPr id="11" name="Picture 10">
            <a:extLst>
              <a:ext uri="{FF2B5EF4-FFF2-40B4-BE49-F238E27FC236}">
                <a16:creationId xmlns:a16="http://schemas.microsoft.com/office/drawing/2014/main" id="{3BE13D8F-6D84-4522-B0FE-1EE80EF322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53443" y="1541644"/>
            <a:ext cx="2572045" cy="1887356"/>
          </a:xfrm>
          <a:prstGeom prst="rect">
            <a:avLst/>
          </a:prstGeom>
        </p:spPr>
      </p:pic>
      <p:sp>
        <p:nvSpPr>
          <p:cNvPr id="8" name="TextBox 7">
            <a:extLst>
              <a:ext uri="{FF2B5EF4-FFF2-40B4-BE49-F238E27FC236}">
                <a16:creationId xmlns:a16="http://schemas.microsoft.com/office/drawing/2014/main" id="{37E673DF-2A28-4488-BBB8-4836C416846E}"/>
              </a:ext>
            </a:extLst>
          </p:cNvPr>
          <p:cNvSpPr txBox="1"/>
          <p:nvPr/>
        </p:nvSpPr>
        <p:spPr>
          <a:xfrm>
            <a:off x="7825718" y="6106287"/>
            <a:ext cx="3139328" cy="369332"/>
          </a:xfrm>
          <a:prstGeom prst="rect">
            <a:avLst/>
          </a:prstGeom>
          <a:noFill/>
        </p:spPr>
        <p:txBody>
          <a:bodyPr wrap="square" rtlCol="0">
            <a:spAutoFit/>
          </a:bodyPr>
          <a:lstStyle/>
          <a:p>
            <a:pPr algn="ctr">
              <a:spcAft>
                <a:spcPts val="600"/>
              </a:spcAft>
            </a:pPr>
            <a:r>
              <a:rPr lang="en-US" b="1" dirty="0">
                <a:solidFill>
                  <a:srgbClr val="D73648"/>
                </a:solidFill>
                <a:latin typeface="Myriad pro"/>
              </a:rPr>
              <a:t>www.centralpafoodbank.org</a:t>
            </a:r>
          </a:p>
        </p:txBody>
      </p:sp>
    </p:spTree>
    <p:extLst>
      <p:ext uri="{BB962C8B-B14F-4D97-AF65-F5344CB8AC3E}">
        <p14:creationId xmlns:p14="http://schemas.microsoft.com/office/powerpoint/2010/main" val="2115949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4"/>
          <p:cNvPicPr>
            <a:picLocks noChangeAspect="1"/>
          </p:cNvPicPr>
          <p:nvPr/>
        </p:nvPicPr>
        <p:blipFill>
          <a:blip r:embed="rId3">
            <a:extLst>
              <a:ext uri="{28A0092B-C50C-407E-A947-70E740481C1C}">
                <a14:useLocalDpi xmlns:a14="http://schemas.microsoft.com/office/drawing/2010/main" val="0"/>
              </a:ext>
            </a:extLst>
          </a:blip>
          <a:srcRect/>
          <a:stretch/>
        </p:blipFill>
        <p:spPr>
          <a:xfrm>
            <a:off x="1367952" y="264823"/>
            <a:ext cx="9456095" cy="5355610"/>
          </a:xfrm>
          <a:prstGeom prst="rect">
            <a:avLst/>
          </a:prstGeom>
          <a:effectLst/>
        </p:spPr>
      </p:pic>
      <p:sp>
        <p:nvSpPr>
          <p:cNvPr id="23" name="Content Placeholder 22"/>
          <p:cNvSpPr>
            <a:spLocks noGrp="1"/>
          </p:cNvSpPr>
          <p:nvPr>
            <p:ph idx="1"/>
          </p:nvPr>
        </p:nvSpPr>
        <p:spPr>
          <a:xfrm>
            <a:off x="648931" y="1073791"/>
            <a:ext cx="3651466" cy="1059809"/>
          </a:xfrm>
        </p:spPr>
        <p:txBody>
          <a:bodyPr>
            <a:normAutofit/>
          </a:bodyPr>
          <a:lstStyle/>
          <a:p>
            <a:pPr marL="0" indent="0">
              <a:buNone/>
            </a:pPr>
            <a:endParaRPr lang="en-US" sz="2600" dirty="0">
              <a:latin typeface="Myriad pro"/>
            </a:endParaRPr>
          </a:p>
          <a:p>
            <a:pPr marL="0" indent="0">
              <a:buNone/>
            </a:pPr>
            <a:endParaRPr lang="en-US" sz="1800" dirty="0"/>
          </a:p>
          <a:p>
            <a:pPr marL="0" indent="0">
              <a:buNone/>
            </a:pPr>
            <a:endParaRPr lang="en-US" dirty="0">
              <a:solidFill>
                <a:schemeClr val="accent1"/>
              </a:solidFill>
            </a:endParaRPr>
          </a:p>
        </p:txBody>
      </p:sp>
      <p:sp>
        <p:nvSpPr>
          <p:cNvPr id="24" name="TextBox 23">
            <a:extLst>
              <a:ext uri="{FF2B5EF4-FFF2-40B4-BE49-F238E27FC236}">
                <a16:creationId xmlns:a16="http://schemas.microsoft.com/office/drawing/2014/main" id="{7C09D63A-56CB-4578-A113-60068A1FE4EA}"/>
              </a:ext>
            </a:extLst>
          </p:cNvPr>
          <p:cNvSpPr txBox="1"/>
          <p:nvPr/>
        </p:nvSpPr>
        <p:spPr>
          <a:xfrm>
            <a:off x="0" y="263402"/>
            <a:ext cx="12192000" cy="1077218"/>
          </a:xfrm>
          <a:prstGeom prst="rect">
            <a:avLst/>
          </a:prstGeom>
          <a:solidFill>
            <a:srgbClr val="D03350"/>
          </a:solidFill>
        </p:spPr>
        <p:txBody>
          <a:bodyPr wrap="square" rtlCol="0">
            <a:spAutoFit/>
          </a:bodyPr>
          <a:lstStyle/>
          <a:p>
            <a:pPr algn="ctr"/>
            <a:r>
              <a:rPr lang="en-US" sz="4000" b="1" dirty="0">
                <a:solidFill>
                  <a:schemeClr val="bg1"/>
                </a:solidFill>
                <a:latin typeface="Myriad pro"/>
              </a:rPr>
              <a:t>WE’RE SOCIAL!</a:t>
            </a:r>
          </a:p>
          <a:p>
            <a:pPr algn="ctr"/>
            <a:r>
              <a:rPr lang="en-US" sz="2400" dirty="0">
                <a:solidFill>
                  <a:schemeClr val="bg1"/>
                </a:solidFill>
                <a:latin typeface="Myriad pro"/>
              </a:rPr>
              <a:t>Join in the conversation and tag us.</a:t>
            </a:r>
          </a:p>
        </p:txBody>
      </p:sp>
      <p:sp>
        <p:nvSpPr>
          <p:cNvPr id="7" name="TextBox 6">
            <a:extLst>
              <a:ext uri="{FF2B5EF4-FFF2-40B4-BE49-F238E27FC236}">
                <a16:creationId xmlns:a16="http://schemas.microsoft.com/office/drawing/2014/main" id="{A7003CDD-97C4-4260-9AE1-A94E276B8C8B}"/>
              </a:ext>
            </a:extLst>
          </p:cNvPr>
          <p:cNvSpPr txBox="1"/>
          <p:nvPr/>
        </p:nvSpPr>
        <p:spPr>
          <a:xfrm>
            <a:off x="0" y="6019403"/>
            <a:ext cx="9887013" cy="584775"/>
          </a:xfrm>
          <a:prstGeom prst="rect">
            <a:avLst/>
          </a:prstGeom>
          <a:noFill/>
        </p:spPr>
        <p:txBody>
          <a:bodyPr wrap="square" rtlCol="0">
            <a:spAutoFit/>
          </a:bodyPr>
          <a:lstStyle/>
          <a:p>
            <a:pPr algn="ctr"/>
            <a:r>
              <a:rPr lang="en-US" sz="3200" b="1" dirty="0">
                <a:solidFill>
                  <a:srgbClr val="D73648"/>
                </a:solidFill>
                <a:latin typeface="Myriad pro"/>
              </a:rPr>
              <a:t>www.centralpafoodbank.org</a:t>
            </a:r>
          </a:p>
        </p:txBody>
      </p:sp>
      <p:pic>
        <p:nvPicPr>
          <p:cNvPr id="8" name="Picture 7">
            <a:extLst>
              <a:ext uri="{FF2B5EF4-FFF2-40B4-BE49-F238E27FC236}">
                <a16:creationId xmlns:a16="http://schemas.microsoft.com/office/drawing/2014/main" id="{384E04DB-4AA3-412F-88F7-8E8C0F769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1265" y="5774538"/>
            <a:ext cx="2450340" cy="820060"/>
          </a:xfrm>
          <a:prstGeom prst="rect">
            <a:avLst/>
          </a:prstGeom>
        </p:spPr>
      </p:pic>
    </p:spTree>
    <p:extLst>
      <p:ext uri="{BB962C8B-B14F-4D97-AF65-F5344CB8AC3E}">
        <p14:creationId xmlns:p14="http://schemas.microsoft.com/office/powerpoint/2010/main" val="1262043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684A1-AB7F-4FD2-A7BB-CA45ECC15693}"/>
              </a:ext>
            </a:extLst>
          </p:cNvPr>
          <p:cNvSpPr>
            <a:spLocks noGrp="1"/>
          </p:cNvSpPr>
          <p:nvPr>
            <p:ph type="title"/>
          </p:nvPr>
        </p:nvSpPr>
        <p:spPr>
          <a:xfrm>
            <a:off x="5297592" y="923544"/>
            <a:ext cx="6468421" cy="1783080"/>
          </a:xfrm>
        </p:spPr>
        <p:txBody>
          <a:bodyPr anchor="b">
            <a:normAutofit fontScale="90000"/>
          </a:bodyPr>
          <a:lstStyle/>
          <a:p>
            <a:br>
              <a:rPr lang="en-US" sz="5400" b="1" dirty="0">
                <a:latin typeface="Myriad pro"/>
              </a:rPr>
            </a:br>
            <a:r>
              <a:rPr lang="en-US" sz="5400" b="1" dirty="0">
                <a:solidFill>
                  <a:srgbClr val="D03350"/>
                </a:solidFill>
                <a:latin typeface="Myriad pro"/>
              </a:rPr>
              <a:t>Joe Arthur</a:t>
            </a:r>
            <a:br>
              <a:rPr lang="en-US" sz="5400" b="1" dirty="0">
                <a:solidFill>
                  <a:srgbClr val="D03350"/>
                </a:solidFill>
                <a:latin typeface="Myriad pro"/>
              </a:rPr>
            </a:br>
            <a:r>
              <a:rPr lang="en-US" sz="2700" dirty="0"/>
              <a:t>Executive Director, Central Pennsylvania Food Bank</a:t>
            </a:r>
            <a:br>
              <a:rPr lang="en-US" sz="5400" dirty="0"/>
            </a:br>
            <a:endParaRPr lang="en-US" sz="5400" dirty="0"/>
          </a:p>
        </p:txBody>
      </p:sp>
      <p:pic>
        <p:nvPicPr>
          <p:cNvPr id="8" name="Content Placeholder 4">
            <a:extLst>
              <a:ext uri="{FF2B5EF4-FFF2-40B4-BE49-F238E27FC236}">
                <a16:creationId xmlns:a16="http://schemas.microsoft.com/office/drawing/2014/main" id="{9B90B169-11A7-4B53-93F9-57F2683618AE}"/>
              </a:ext>
            </a:extLst>
          </p:cNvPr>
          <p:cNvPicPr>
            <a:picLocks noChangeAspect="1"/>
          </p:cNvPicPr>
          <p:nvPr/>
        </p:nvPicPr>
        <p:blipFill rotWithShape="1">
          <a:blip r:embed="rId3">
            <a:extLst>
              <a:ext uri="{28A0092B-C50C-407E-A947-70E740481C1C}">
                <a14:useLocalDpi xmlns:a14="http://schemas.microsoft.com/office/drawing/2010/main" val="0"/>
              </a:ext>
            </a:extLst>
          </a:blip>
          <a:srcRect l="56490" r="-37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433E0815-90D1-4900-99C6-A627BD51A05B}"/>
              </a:ext>
            </a:extLst>
          </p:cNvPr>
          <p:cNvSpPr txBox="1"/>
          <p:nvPr/>
        </p:nvSpPr>
        <p:spPr>
          <a:xfrm>
            <a:off x="134224" y="6101499"/>
            <a:ext cx="11631790" cy="369332"/>
          </a:xfrm>
          <a:prstGeom prst="rect">
            <a:avLst/>
          </a:prstGeom>
          <a:noFill/>
        </p:spPr>
        <p:txBody>
          <a:bodyPr wrap="square" rtlCol="0">
            <a:spAutoFit/>
          </a:bodyPr>
          <a:lstStyle/>
          <a:p>
            <a:pPr algn="r">
              <a:spcAft>
                <a:spcPts val="600"/>
              </a:spcAft>
            </a:pPr>
            <a:r>
              <a:rPr lang="en-US" b="1" dirty="0">
                <a:solidFill>
                  <a:srgbClr val="D73648"/>
                </a:solidFill>
                <a:latin typeface="Myriad pro"/>
              </a:rPr>
              <a:t>www.centralpafoodbank.org</a:t>
            </a:r>
          </a:p>
        </p:txBody>
      </p:sp>
      <p:sp>
        <p:nvSpPr>
          <p:cNvPr id="9" name="TextBox 8">
            <a:extLst>
              <a:ext uri="{FF2B5EF4-FFF2-40B4-BE49-F238E27FC236}">
                <a16:creationId xmlns:a16="http://schemas.microsoft.com/office/drawing/2014/main" id="{C7CC90A9-46F5-405D-AB18-A8ABDDCDEC82}"/>
              </a:ext>
            </a:extLst>
          </p:cNvPr>
          <p:cNvSpPr txBox="1"/>
          <p:nvPr/>
        </p:nvSpPr>
        <p:spPr>
          <a:xfrm>
            <a:off x="5164294" y="2523017"/>
            <a:ext cx="6094770" cy="3139321"/>
          </a:xfrm>
          <a:prstGeom prst="rect">
            <a:avLst/>
          </a:prstGeom>
          <a:noFill/>
        </p:spPr>
        <p:txBody>
          <a:bodyPr wrap="square">
            <a:spAutoFit/>
          </a:bodyPr>
          <a:lstStyle/>
          <a:p>
            <a:r>
              <a:rPr lang="en-US" sz="1800" i="1" dirty="0">
                <a:effectLst/>
                <a:latin typeface="Calibri" panose="020F0502020204030204" pitchFamily="34" charset="0"/>
                <a:ea typeface="Calibri" panose="020F0502020204030204" pitchFamily="34" charset="0"/>
                <a:cs typeface="Times New Roman" panose="02020603050405020304" pitchFamily="18" charset="0"/>
              </a:rPr>
              <a:t>Joe Arthur was appointed Executive Director of the Central Pennsylvania Food Bank in 2012, after serving four years as Associate Director. </a:t>
            </a:r>
            <a:r>
              <a:rPr lang="en-US" sz="1800" i="1" dirty="0"/>
              <a:t>As the Food Bank’s principal ambassador, Joe presents regularly on the issue of hunger in Pennsylvania and nationally. He is a leader in anti-hunger work through his Board engagement for the associations Feeding Pennsylvania, Hunger Free Pennsylvania, Hunger Free Lancaster County, First Fruits Farm, and the Mid-Atlantic Regional Produce Cooperative of food banks. Joe is also a national council representative at the Food Bank’s national affiliate, Feeding America, as well as a member on the Governor’s Food Security Partnership. </a:t>
            </a:r>
          </a:p>
        </p:txBody>
      </p:sp>
    </p:spTree>
    <p:extLst>
      <p:ext uri="{BB962C8B-B14F-4D97-AF65-F5344CB8AC3E}">
        <p14:creationId xmlns:p14="http://schemas.microsoft.com/office/powerpoint/2010/main" val="259842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hlinkClick r:id="rId3"/>
            <a:extLst>
              <a:ext uri="{FF2B5EF4-FFF2-40B4-BE49-F238E27FC236}">
                <a16:creationId xmlns:a16="http://schemas.microsoft.com/office/drawing/2014/main" id="{50D944E0-256E-4EDB-B615-C3D7C97F9788}"/>
              </a:ext>
            </a:extLst>
          </p:cNvPr>
          <p:cNvPicPr>
            <a:picLocks noChangeAspect="1"/>
          </p:cNvPicPr>
          <p:nvPr/>
        </p:nvPicPr>
        <p:blipFill rotWithShape="1">
          <a:blip r:embed="rId4">
            <a:extLst>
              <a:ext uri="{28A0092B-C50C-407E-A947-70E740481C1C}">
                <a14:useLocalDpi xmlns:a14="http://schemas.microsoft.com/office/drawing/2010/main" val="0"/>
              </a:ext>
            </a:extLst>
          </a:blip>
          <a:srcRect l="13727" t="1" r="-1933"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62919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28">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a:extLst>
              <a:ext uri="{FF2B5EF4-FFF2-40B4-BE49-F238E27FC236}">
                <a16:creationId xmlns:a16="http://schemas.microsoft.com/office/drawing/2014/main" id="{502920EF-7A8B-483A-924E-49211FC484DE}"/>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11034" r="1051" b="2"/>
          <a:stretch/>
        </p:blipFill>
        <p:spPr>
          <a:xfrm>
            <a:off x="4559968" y="10"/>
            <a:ext cx="7632032" cy="6857990"/>
          </a:xfrm>
          <a:prstGeom prst="rect">
            <a:avLst/>
          </a:prstGeom>
        </p:spPr>
      </p:pic>
      <p:sp useBgFill="1">
        <p:nvSpPr>
          <p:cNvPr id="31" name="Freeform: Shape 30">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553CC74D-E610-4B21-90F8-724B426F4B1F}"/>
              </a:ext>
            </a:extLst>
          </p:cNvPr>
          <p:cNvSpPr/>
          <p:nvPr/>
        </p:nvSpPr>
        <p:spPr>
          <a:xfrm>
            <a:off x="437494" y="3138985"/>
            <a:ext cx="3819205" cy="3435988"/>
          </a:xfrm>
          <a:prstGeom prst="rect">
            <a:avLst/>
          </a:prstGeom>
        </p:spPr>
        <p:txBody>
          <a:bodyPr vert="horz" lIns="91440" tIns="45720" rIns="91440" bIns="45720" rtlCol="0">
            <a:normAutofit/>
          </a:bodyPr>
          <a:lstStyle/>
          <a:p>
            <a:pPr marL="57150">
              <a:lnSpc>
                <a:spcPct val="90000"/>
              </a:lnSpc>
              <a:spcAft>
                <a:spcPts val="600"/>
              </a:spcAft>
            </a:pPr>
            <a:r>
              <a:rPr lang="en-US" sz="2000" dirty="0">
                <a:solidFill>
                  <a:schemeClr val="tx1">
                    <a:alpha val="60000"/>
                  </a:schemeClr>
                </a:solidFill>
              </a:rPr>
              <a:t>Serving 27 counties</a:t>
            </a:r>
          </a:p>
          <a:p>
            <a:pPr marL="57150">
              <a:lnSpc>
                <a:spcPct val="90000"/>
              </a:lnSpc>
              <a:spcAft>
                <a:spcPts val="600"/>
              </a:spcAft>
            </a:pPr>
            <a:endParaRPr lang="en-US" sz="2000" dirty="0">
              <a:solidFill>
                <a:schemeClr val="tx1">
                  <a:alpha val="60000"/>
                </a:schemeClr>
              </a:solidFill>
            </a:endParaRPr>
          </a:p>
          <a:p>
            <a:pPr marL="57150">
              <a:lnSpc>
                <a:spcPct val="90000"/>
              </a:lnSpc>
              <a:spcAft>
                <a:spcPts val="600"/>
              </a:spcAft>
            </a:pPr>
            <a:r>
              <a:rPr lang="en-US" sz="2000" dirty="0">
                <a:solidFill>
                  <a:schemeClr val="tx1">
                    <a:alpha val="60000"/>
                  </a:schemeClr>
                </a:solidFill>
              </a:rPr>
              <a:t>Partnering with a network of over 1,200 partner agencies</a:t>
            </a: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a:p>
            <a:pPr indent="-228600">
              <a:lnSpc>
                <a:spcPct val="90000"/>
              </a:lnSpc>
              <a:spcAft>
                <a:spcPts val="600"/>
              </a:spcAft>
              <a:buFont typeface="Arial" panose="020B0604020202020204" pitchFamily="34" charset="0"/>
              <a:buChar char="•"/>
            </a:pPr>
            <a:endParaRPr lang="en-US" sz="2000" dirty="0">
              <a:solidFill>
                <a:schemeClr val="tx1">
                  <a:alpha val="60000"/>
                </a:schemeClr>
              </a:solidFill>
            </a:endParaRPr>
          </a:p>
        </p:txBody>
      </p:sp>
      <p:sp>
        <p:nvSpPr>
          <p:cNvPr id="5" name="TextBox 4">
            <a:extLst>
              <a:ext uri="{FF2B5EF4-FFF2-40B4-BE49-F238E27FC236}">
                <a16:creationId xmlns:a16="http://schemas.microsoft.com/office/drawing/2014/main" id="{2D12534A-9E09-477C-9A8F-E269C412A387}"/>
              </a:ext>
            </a:extLst>
          </p:cNvPr>
          <p:cNvSpPr txBox="1"/>
          <p:nvPr/>
        </p:nvSpPr>
        <p:spPr>
          <a:xfrm>
            <a:off x="134224" y="6101499"/>
            <a:ext cx="4622278" cy="369332"/>
          </a:xfrm>
          <a:prstGeom prst="rect">
            <a:avLst/>
          </a:prstGeom>
          <a:noFill/>
        </p:spPr>
        <p:txBody>
          <a:bodyPr wrap="square" rtlCol="0">
            <a:spAutoFit/>
          </a:bodyPr>
          <a:lstStyle/>
          <a:p>
            <a:pPr>
              <a:spcAft>
                <a:spcPts val="600"/>
              </a:spcAft>
            </a:pPr>
            <a:r>
              <a:rPr lang="en-US" b="1" dirty="0">
                <a:solidFill>
                  <a:srgbClr val="D73648"/>
                </a:solidFill>
                <a:latin typeface="Myriad pro"/>
              </a:rPr>
              <a:t>www.centralpafoodbank.org</a:t>
            </a:r>
          </a:p>
        </p:txBody>
      </p:sp>
      <p:pic>
        <p:nvPicPr>
          <p:cNvPr id="7" name="Picture 6" descr="A picture containing text, clipart&#10;&#10;Description automatically generated">
            <a:extLst>
              <a:ext uri="{FF2B5EF4-FFF2-40B4-BE49-F238E27FC236}">
                <a16:creationId xmlns:a16="http://schemas.microsoft.com/office/drawing/2014/main" id="{7DAB30DC-F9AF-41B8-926B-03B80E2BD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22" y="444584"/>
            <a:ext cx="4802189" cy="1607158"/>
          </a:xfrm>
          <a:prstGeom prst="rect">
            <a:avLst/>
          </a:prstGeom>
        </p:spPr>
      </p:pic>
    </p:spTree>
    <p:extLst>
      <p:ext uri="{BB962C8B-B14F-4D97-AF65-F5344CB8AC3E}">
        <p14:creationId xmlns:p14="http://schemas.microsoft.com/office/powerpoint/2010/main" val="9210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50203-FB07-4CC9-A59E-7079F77BCD1F}"/>
              </a:ext>
            </a:extLst>
          </p:cNvPr>
          <p:cNvSpPr txBox="1"/>
          <p:nvPr/>
        </p:nvSpPr>
        <p:spPr>
          <a:xfrm>
            <a:off x="134224" y="6101499"/>
            <a:ext cx="4622278" cy="369332"/>
          </a:xfrm>
          <a:prstGeom prst="rect">
            <a:avLst/>
          </a:prstGeom>
          <a:noFill/>
        </p:spPr>
        <p:txBody>
          <a:bodyPr wrap="square" rtlCol="0">
            <a:spAutoFit/>
          </a:bodyPr>
          <a:lstStyle/>
          <a:p>
            <a:pPr algn="ctr"/>
            <a:r>
              <a:rPr lang="en-US" b="1" dirty="0">
                <a:solidFill>
                  <a:srgbClr val="D73648"/>
                </a:solidFill>
                <a:latin typeface="Myriad pro"/>
              </a:rPr>
              <a:t>www.centralpafoodbank.org</a:t>
            </a:r>
          </a:p>
        </p:txBody>
      </p:sp>
      <p:sp>
        <p:nvSpPr>
          <p:cNvPr id="7" name="Rectangle 6">
            <a:extLst>
              <a:ext uri="{FF2B5EF4-FFF2-40B4-BE49-F238E27FC236}">
                <a16:creationId xmlns:a16="http://schemas.microsoft.com/office/drawing/2014/main" id="{971F79CD-301A-4040-8D39-19DFEBCF5BCE}"/>
              </a:ext>
            </a:extLst>
          </p:cNvPr>
          <p:cNvSpPr/>
          <p:nvPr/>
        </p:nvSpPr>
        <p:spPr>
          <a:xfrm>
            <a:off x="0" y="54313"/>
            <a:ext cx="12192000" cy="1783112"/>
          </a:xfrm>
          <a:prstGeom prst="rect">
            <a:avLst/>
          </a:prstGeom>
          <a:solidFill>
            <a:srgbClr val="D73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r>
              <a:rPr lang="en-US" sz="5100" b="1" spc="-150" dirty="0">
                <a:solidFill>
                  <a:schemeClr val="bg1"/>
                </a:solidFill>
                <a:latin typeface="Myriad pro"/>
              </a:rPr>
              <a:t>What is food insecurity?</a:t>
            </a:r>
          </a:p>
        </p:txBody>
      </p:sp>
      <p:pic>
        <p:nvPicPr>
          <p:cNvPr id="21" name="Content Placeholder 4"/>
          <p:cNvPicPr>
            <a:picLocks noChangeAspect="1"/>
          </p:cNvPicPr>
          <p:nvPr/>
        </p:nvPicPr>
        <p:blipFill>
          <a:blip r:embed="rId3">
            <a:extLst>
              <a:ext uri="{28A0092B-C50C-407E-A947-70E740481C1C}">
                <a14:useLocalDpi xmlns:a14="http://schemas.microsoft.com/office/drawing/2010/main" val="0"/>
              </a:ext>
            </a:extLst>
          </a:blip>
          <a:srcRect/>
          <a:stretch/>
        </p:blipFill>
        <p:spPr>
          <a:xfrm>
            <a:off x="6299905" y="877211"/>
            <a:ext cx="5293034" cy="5890728"/>
          </a:xfrm>
          <a:prstGeom prst="ellipse">
            <a:avLst/>
          </a:prstGeom>
          <a:ln w="63500" cap="rnd">
            <a:noFill/>
          </a:ln>
          <a:effectLst>
            <a:outerShdw blurRad="381000" dist="292100" dir="54000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50EFF92D-F7FA-40E3-8CA0-97291267DABC}"/>
              </a:ext>
            </a:extLst>
          </p:cNvPr>
          <p:cNvSpPr txBox="1"/>
          <p:nvPr/>
        </p:nvSpPr>
        <p:spPr>
          <a:xfrm>
            <a:off x="189252" y="2598003"/>
            <a:ext cx="5708628" cy="2554545"/>
          </a:xfrm>
          <a:prstGeom prst="rect">
            <a:avLst/>
          </a:prstGeom>
          <a:noFill/>
        </p:spPr>
        <p:txBody>
          <a:bodyPr wrap="square" rtlCol="0">
            <a:spAutoFit/>
          </a:bodyPr>
          <a:lstStyle/>
          <a:p>
            <a:r>
              <a:rPr lang="en-US" sz="3200" b="1" dirty="0"/>
              <a:t>USDA Definition: Food insecurity</a:t>
            </a:r>
          </a:p>
          <a:p>
            <a:endParaRPr lang="en-US" sz="3200" b="1" dirty="0"/>
          </a:p>
          <a:p>
            <a:r>
              <a:rPr lang="en-US" sz="3200" dirty="0"/>
              <a:t>A lack of consistent access to enough food for an active, healthy life. </a:t>
            </a:r>
          </a:p>
        </p:txBody>
      </p:sp>
    </p:spTree>
    <p:extLst>
      <p:ext uri="{BB962C8B-B14F-4D97-AF65-F5344CB8AC3E}">
        <p14:creationId xmlns:p14="http://schemas.microsoft.com/office/powerpoint/2010/main" val="174421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F79CD-301A-4040-8D39-19DFEBCF5BCE}"/>
              </a:ext>
            </a:extLst>
          </p:cNvPr>
          <p:cNvSpPr/>
          <p:nvPr/>
        </p:nvSpPr>
        <p:spPr>
          <a:xfrm>
            <a:off x="0" y="54314"/>
            <a:ext cx="12192000" cy="1442498"/>
          </a:xfrm>
          <a:prstGeom prst="rect">
            <a:avLst/>
          </a:prstGeom>
          <a:solidFill>
            <a:srgbClr val="D21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r>
              <a:rPr lang="en-US" sz="5100" b="1" spc="-150" dirty="0">
                <a:solidFill>
                  <a:schemeClr val="bg1"/>
                </a:solidFill>
                <a:latin typeface="Myriad pro"/>
              </a:rPr>
              <a:t>Food Insecurity in Central Pennsylvania</a:t>
            </a:r>
          </a:p>
        </p:txBody>
      </p:sp>
      <p:grpSp>
        <p:nvGrpSpPr>
          <p:cNvPr id="10" name="Group 9">
            <a:extLst>
              <a:ext uri="{FF2B5EF4-FFF2-40B4-BE49-F238E27FC236}">
                <a16:creationId xmlns:a16="http://schemas.microsoft.com/office/drawing/2014/main" id="{4559B279-875B-4473-847A-8A51E746CF36}"/>
              </a:ext>
            </a:extLst>
          </p:cNvPr>
          <p:cNvGrpSpPr/>
          <p:nvPr/>
        </p:nvGrpSpPr>
        <p:grpSpPr>
          <a:xfrm>
            <a:off x="124865" y="1828800"/>
            <a:ext cx="11822088" cy="4038600"/>
            <a:chOff x="0" y="0"/>
            <a:chExt cx="6667500" cy="2422525"/>
          </a:xfrm>
        </p:grpSpPr>
        <p:pic>
          <p:nvPicPr>
            <p:cNvPr id="11" name="Picture 10">
              <a:extLst>
                <a:ext uri="{FF2B5EF4-FFF2-40B4-BE49-F238E27FC236}">
                  <a16:creationId xmlns:a16="http://schemas.microsoft.com/office/drawing/2014/main" id="{94D68D32-DF01-43DD-9294-65099CB69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40"/>
            <a:stretch/>
          </p:blipFill>
          <p:spPr bwMode="auto">
            <a:xfrm>
              <a:off x="0" y="228600"/>
              <a:ext cx="2791460" cy="217106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FC9A97F-39D7-43F1-8150-6E433573D90F}"/>
                </a:ext>
              </a:extLst>
            </p:cNvPr>
            <p:cNvPicPr>
              <a:picLocks noChangeAspect="1"/>
            </p:cNvPicPr>
            <p:nvPr/>
          </p:nvPicPr>
          <p:blipFill rotWithShape="1">
            <a:blip r:embed="rId4">
              <a:extLst>
                <a:ext uri="{28A0092B-C50C-407E-A947-70E740481C1C}">
                  <a14:useLocalDpi xmlns:a14="http://schemas.microsoft.com/office/drawing/2010/main" val="0"/>
                </a:ext>
              </a:extLst>
            </a:blip>
            <a:srcRect l="24214" t="2049" r="23830" b="91190"/>
            <a:stretch/>
          </p:blipFill>
          <p:spPr bwMode="auto">
            <a:xfrm>
              <a:off x="1257300" y="0"/>
              <a:ext cx="4038600" cy="25146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E1B4123B-C709-4838-A8D0-077E37F586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26" r="15747"/>
            <a:stretch/>
          </p:blipFill>
          <p:spPr bwMode="auto">
            <a:xfrm>
              <a:off x="2087880" y="243840"/>
              <a:ext cx="2324100" cy="216979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BB22542-FD52-4004-836A-06EE73ADEF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03" r="15987"/>
            <a:stretch/>
          </p:blipFill>
          <p:spPr bwMode="auto">
            <a:xfrm>
              <a:off x="4282440" y="251460"/>
              <a:ext cx="2385060" cy="2171065"/>
            </a:xfrm>
            <a:prstGeom prst="rect">
              <a:avLst/>
            </a:prstGeom>
            <a:noFill/>
            <a:ln>
              <a:noFill/>
            </a:ln>
            <a:extLst>
              <a:ext uri="{53640926-AAD7-44D8-BBD7-CCE9431645EC}">
                <a14:shadowObscured xmlns:a14="http://schemas.microsoft.com/office/drawing/2010/main"/>
              </a:ext>
            </a:extLst>
          </p:spPr>
        </p:pic>
      </p:grpSp>
      <p:sp>
        <p:nvSpPr>
          <p:cNvPr id="9" name="TextBox 8">
            <a:extLst>
              <a:ext uri="{FF2B5EF4-FFF2-40B4-BE49-F238E27FC236}">
                <a16:creationId xmlns:a16="http://schemas.microsoft.com/office/drawing/2014/main" id="{AFD89491-31F6-4335-8D48-059944E045D1}"/>
              </a:ext>
            </a:extLst>
          </p:cNvPr>
          <p:cNvSpPr txBox="1"/>
          <p:nvPr/>
        </p:nvSpPr>
        <p:spPr>
          <a:xfrm>
            <a:off x="124866" y="6245252"/>
            <a:ext cx="11894006" cy="369332"/>
          </a:xfrm>
          <a:prstGeom prst="rect">
            <a:avLst/>
          </a:prstGeom>
          <a:noFill/>
        </p:spPr>
        <p:txBody>
          <a:bodyPr wrap="square" rtlCol="0">
            <a:spAutoFit/>
          </a:bodyPr>
          <a:lstStyle/>
          <a:p>
            <a:pPr algn="ctr"/>
            <a:r>
              <a:rPr lang="en-US" b="1" dirty="0">
                <a:solidFill>
                  <a:srgbClr val="D73648"/>
                </a:solidFill>
                <a:latin typeface="Myriad pro"/>
              </a:rPr>
              <a:t>fighting hunger, improving lives, strengthening communities</a:t>
            </a:r>
          </a:p>
        </p:txBody>
      </p:sp>
    </p:spTree>
    <p:extLst>
      <p:ext uri="{BB962C8B-B14F-4D97-AF65-F5344CB8AC3E}">
        <p14:creationId xmlns:p14="http://schemas.microsoft.com/office/powerpoint/2010/main" val="334329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2F51DB-7138-4A30-AD6C-C737F081583B}"/>
              </a:ext>
            </a:extLst>
          </p:cNvPr>
          <p:cNvSpPr txBox="1"/>
          <p:nvPr/>
        </p:nvSpPr>
        <p:spPr>
          <a:xfrm>
            <a:off x="259793" y="1054617"/>
            <a:ext cx="4778334" cy="3252987"/>
          </a:xfrm>
          <a:prstGeom prst="rect">
            <a:avLst/>
          </a:prstGeom>
        </p:spPr>
        <p:txBody>
          <a:bodyPr vert="horz" lIns="91440" tIns="45720" rIns="91440" bIns="45720" rtlCol="0" anchor="t">
            <a:normAutofit/>
          </a:bodyPr>
          <a:lstStyle/>
          <a:p>
            <a:pPr>
              <a:lnSpc>
                <a:spcPct val="90000"/>
              </a:lnSpc>
              <a:spcAft>
                <a:spcPts val="600"/>
              </a:spcAft>
            </a:pPr>
            <a:r>
              <a:rPr lang="en-US" sz="1800" dirty="0">
                <a:solidFill>
                  <a:schemeClr val="bg1"/>
                </a:solidFill>
                <a:effectLst/>
                <a:ea typeface="Calibri" panose="020F0502020204030204" pitchFamily="34" charset="0"/>
              </a:rPr>
              <a:t>“We have been coming for the past year, every week. You don't realize how much the school meals help until they're home all day and eating 24/7. Being able to </a:t>
            </a:r>
            <a:r>
              <a:rPr lang="en-US" sz="1800" b="1" dirty="0">
                <a:solidFill>
                  <a:srgbClr val="D21242"/>
                </a:solidFill>
                <a:effectLst/>
                <a:ea typeface="Calibri" panose="020F0502020204030204" pitchFamily="34" charset="0"/>
              </a:rPr>
              <a:t>provide for my kids </a:t>
            </a:r>
            <a:r>
              <a:rPr lang="en-US" sz="1800" dirty="0">
                <a:solidFill>
                  <a:schemeClr val="bg1"/>
                </a:solidFill>
                <a:effectLst/>
                <a:ea typeface="Calibri" panose="020F0502020204030204" pitchFamily="34" charset="0"/>
              </a:rPr>
              <a:t>is such a comfort.” </a:t>
            </a:r>
          </a:p>
          <a:p>
            <a:pPr>
              <a:lnSpc>
                <a:spcPct val="90000"/>
              </a:lnSpc>
              <a:spcAft>
                <a:spcPts val="600"/>
              </a:spcAft>
            </a:pPr>
            <a:r>
              <a:rPr lang="en-US" i="1" dirty="0">
                <a:solidFill>
                  <a:schemeClr val="bg1"/>
                </a:solidFill>
              </a:rPr>
              <a:t>		        </a:t>
            </a:r>
            <a:r>
              <a:rPr lang="en-US" sz="1600" i="1" dirty="0">
                <a:solidFill>
                  <a:schemeClr val="bg1"/>
                </a:solidFill>
              </a:rPr>
              <a:t>Tiffany, Lancaster County</a:t>
            </a:r>
          </a:p>
        </p:txBody>
      </p:sp>
      <p:sp>
        <p:nvSpPr>
          <p:cNvPr id="37" name="Freeform: Shape 36">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0B8EE0C-36AC-43B7-9490-F673D573DBC7}"/>
              </a:ext>
            </a:extLst>
          </p:cNvPr>
          <p:cNvPicPr>
            <a:picLocks noChangeAspect="1"/>
          </p:cNvPicPr>
          <p:nvPr/>
        </p:nvPicPr>
        <p:blipFill>
          <a:blip r:embed="rId3">
            <a:extLst>
              <a:ext uri="{28A0092B-C50C-407E-A947-70E740481C1C}">
                <a14:useLocalDpi xmlns:a14="http://schemas.microsoft.com/office/drawing/2010/main" val="0"/>
              </a:ext>
            </a:extLst>
          </a:blip>
          <a:srcRect t="14940" b="14940"/>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39" name="Freeform: Shape 38">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F6A175E7-1443-4185-8CFF-325859D1A87E}"/>
              </a:ext>
            </a:extLst>
          </p:cNvPr>
          <p:cNvPicPr>
            <a:picLocks noChangeAspect="1"/>
          </p:cNvPicPr>
          <p:nvPr/>
        </p:nvPicPr>
        <p:blipFill>
          <a:blip r:embed="rId4">
            <a:extLst>
              <a:ext uri="{28A0092B-C50C-407E-A947-70E740481C1C}">
                <a14:useLocalDpi xmlns:a14="http://schemas.microsoft.com/office/drawing/2010/main" val="0"/>
              </a:ext>
            </a:extLst>
          </a:blip>
          <a:srcRect l="5174" r="5174"/>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10" name="TextBox 9">
            <a:extLst>
              <a:ext uri="{FF2B5EF4-FFF2-40B4-BE49-F238E27FC236}">
                <a16:creationId xmlns:a16="http://schemas.microsoft.com/office/drawing/2014/main" id="{750D05FF-3FE6-417D-911B-259B31F9AD7C}"/>
              </a:ext>
            </a:extLst>
          </p:cNvPr>
          <p:cNvSpPr txBox="1"/>
          <p:nvPr/>
        </p:nvSpPr>
        <p:spPr>
          <a:xfrm>
            <a:off x="154972" y="4176889"/>
            <a:ext cx="6839015" cy="1927364"/>
          </a:xfrm>
          <a:prstGeom prst="rect">
            <a:avLst/>
          </a:prstGeom>
        </p:spPr>
        <p:txBody>
          <a:bodyPr vert="horz" lIns="91440" tIns="45720" rIns="91440" bIns="45720" rtlCol="0" anchor="t">
            <a:normAutofit/>
          </a:bodyPr>
          <a:lstStyle/>
          <a:p>
            <a:pPr>
              <a:lnSpc>
                <a:spcPct val="90000"/>
              </a:lnSpc>
              <a:spcAft>
                <a:spcPts val="600"/>
              </a:spcAft>
            </a:pPr>
            <a:r>
              <a:rPr lang="en-US" dirty="0">
                <a:solidFill>
                  <a:schemeClr val="bg1"/>
                </a:solidFill>
              </a:rPr>
              <a:t>“We went through a tough spot, and we weren’t able to afford food. The Food Bank helped push us farther until we could get the finances to afford food. </a:t>
            </a:r>
            <a:r>
              <a:rPr lang="en-US" b="1" dirty="0">
                <a:solidFill>
                  <a:srgbClr val="D21242"/>
                </a:solidFill>
              </a:rPr>
              <a:t>There was lots of produce</a:t>
            </a:r>
            <a:r>
              <a:rPr lang="en-US" dirty="0">
                <a:solidFill>
                  <a:schemeClr val="bg1"/>
                </a:solidFill>
              </a:rPr>
              <a:t>, that was our favorite part.” </a:t>
            </a:r>
          </a:p>
          <a:p>
            <a:pPr algn="r">
              <a:lnSpc>
                <a:spcPct val="90000"/>
              </a:lnSpc>
              <a:spcAft>
                <a:spcPts val="600"/>
              </a:spcAft>
            </a:pPr>
            <a:endParaRPr lang="en-US" sz="1600" i="1" dirty="0">
              <a:solidFill>
                <a:schemeClr val="bg1"/>
              </a:solidFill>
            </a:endParaRPr>
          </a:p>
          <a:p>
            <a:pPr algn="r">
              <a:lnSpc>
                <a:spcPct val="90000"/>
              </a:lnSpc>
              <a:spcAft>
                <a:spcPts val="600"/>
              </a:spcAft>
            </a:pPr>
            <a:r>
              <a:rPr lang="en-US" sz="1600" i="1" dirty="0">
                <a:solidFill>
                  <a:schemeClr val="bg1"/>
                </a:solidFill>
              </a:rPr>
              <a:t>Austin, Tioga County</a:t>
            </a:r>
          </a:p>
        </p:txBody>
      </p:sp>
      <p:sp>
        <p:nvSpPr>
          <p:cNvPr id="14" name="TextBox 13">
            <a:extLst>
              <a:ext uri="{FF2B5EF4-FFF2-40B4-BE49-F238E27FC236}">
                <a16:creationId xmlns:a16="http://schemas.microsoft.com/office/drawing/2014/main" id="{61BBD5D9-FD97-4E8D-A78C-161A4C0DAA75}"/>
              </a:ext>
            </a:extLst>
          </p:cNvPr>
          <p:cNvSpPr txBox="1"/>
          <p:nvPr/>
        </p:nvSpPr>
        <p:spPr>
          <a:xfrm>
            <a:off x="134224" y="6101499"/>
            <a:ext cx="4622278" cy="369332"/>
          </a:xfrm>
          <a:prstGeom prst="rect">
            <a:avLst/>
          </a:prstGeom>
          <a:noFill/>
        </p:spPr>
        <p:txBody>
          <a:bodyPr wrap="square" rtlCol="0">
            <a:spAutoFit/>
          </a:bodyPr>
          <a:lstStyle/>
          <a:p>
            <a:pPr>
              <a:spcAft>
                <a:spcPts val="600"/>
              </a:spcAft>
            </a:pPr>
            <a:r>
              <a:rPr lang="en-US" b="1" dirty="0">
                <a:solidFill>
                  <a:srgbClr val="D73648"/>
                </a:solidFill>
                <a:latin typeface="Myriad pro"/>
              </a:rPr>
              <a:t>www.centralpafoodbank.org</a:t>
            </a:r>
          </a:p>
        </p:txBody>
      </p:sp>
    </p:spTree>
    <p:extLst>
      <p:ext uri="{BB962C8B-B14F-4D97-AF65-F5344CB8AC3E}">
        <p14:creationId xmlns:p14="http://schemas.microsoft.com/office/powerpoint/2010/main" val="11493979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3C9D34FB-B1B1-415E-97BE-B3AF4EDE0260}"/>
              </a:ext>
            </a:extLst>
          </p:cNvPr>
          <p:cNvSpPr txBox="1">
            <a:spLocks/>
          </p:cNvSpPr>
          <p:nvPr/>
        </p:nvSpPr>
        <p:spPr>
          <a:xfrm>
            <a:off x="640080" y="916058"/>
            <a:ext cx="4368602" cy="195684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900" b="1" spc="-300" dirty="0">
                <a:solidFill>
                  <a:srgbClr val="D21242"/>
                </a:solidFill>
                <a:latin typeface="Myriad Pro" panose="020B0503030403020204" pitchFamily="34" charset="0"/>
                <a:ea typeface="+mj-ea"/>
                <a:cs typeface="+mj-cs"/>
              </a:rPr>
              <a:t>Acquiring</a:t>
            </a:r>
          </a:p>
          <a:p>
            <a:pPr marL="0" indent="0">
              <a:spcBef>
                <a:spcPct val="0"/>
              </a:spcBef>
              <a:spcAft>
                <a:spcPts val="600"/>
              </a:spcAft>
              <a:buNone/>
            </a:pPr>
            <a:r>
              <a:rPr lang="en-US" sz="4900" b="1" spc="-300" dirty="0">
                <a:solidFill>
                  <a:srgbClr val="D21242"/>
                </a:solidFill>
                <a:latin typeface="Myriad Pro" panose="020B0503030403020204" pitchFamily="34" charset="0"/>
                <a:ea typeface="+mj-ea"/>
                <a:cs typeface="+mj-cs"/>
              </a:rPr>
              <a:t>Fresh Food</a:t>
            </a:r>
          </a:p>
          <a:p>
            <a:pPr marL="0" indent="0">
              <a:spcBef>
                <a:spcPct val="0"/>
              </a:spcBef>
              <a:spcAft>
                <a:spcPts val="600"/>
              </a:spcAft>
              <a:buNone/>
            </a:pPr>
            <a:endParaRPr lang="en-US" sz="5400" dirty="0">
              <a:latin typeface="+mj-lt"/>
              <a:ea typeface="+mj-ea"/>
              <a:cs typeface="+mj-cs"/>
            </a:endParaRP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5">
            <a:extLst>
              <a:ext uri="{FF2B5EF4-FFF2-40B4-BE49-F238E27FC236}">
                <a16:creationId xmlns:a16="http://schemas.microsoft.com/office/drawing/2014/main" id="{6442371C-F1D3-47C6-9672-DA49BA675997}"/>
              </a:ext>
            </a:extLst>
          </p:cNvPr>
          <p:cNvSpPr txBox="1"/>
          <p:nvPr/>
        </p:nvSpPr>
        <p:spPr>
          <a:xfrm>
            <a:off x="638555" y="2693057"/>
            <a:ext cx="4243589" cy="3320668"/>
          </a:xfrm>
          <a:prstGeom prst="rect">
            <a:avLst/>
          </a:prstGeom>
        </p:spPr>
        <p:txBody>
          <a:bodyPr vert="horz" lIns="91440" tIns="45720" rIns="91440" bIns="45720" rtlCol="0">
            <a:normAutofit/>
          </a:bodyPr>
          <a:lstStyle/>
          <a:p>
            <a:pPr>
              <a:lnSpc>
                <a:spcPct val="90000"/>
              </a:lnSpc>
              <a:spcAft>
                <a:spcPts val="600"/>
              </a:spcAft>
            </a:pPr>
            <a:r>
              <a:rPr lang="en-US" sz="2200" b="1" dirty="0">
                <a:solidFill>
                  <a:schemeClr val="bg1">
                    <a:lumMod val="50000"/>
                  </a:schemeClr>
                </a:solidFill>
              </a:rPr>
              <a:t>Last year we:</a:t>
            </a:r>
          </a:p>
          <a:p>
            <a:pPr marL="285750" indent="-228600">
              <a:lnSpc>
                <a:spcPct val="90000"/>
              </a:lnSpc>
              <a:spcAft>
                <a:spcPts val="600"/>
              </a:spcAft>
              <a:buFont typeface="Arial" panose="020B0604020202020204" pitchFamily="34" charset="0"/>
              <a:buChar char="•"/>
            </a:pPr>
            <a:r>
              <a:rPr lang="en-US" sz="2200" dirty="0">
                <a:solidFill>
                  <a:schemeClr val="bg1">
                    <a:lumMod val="50000"/>
                  </a:schemeClr>
                </a:solidFill>
              </a:rPr>
              <a:t>Rescued nearly 32 million pounds of food!</a:t>
            </a:r>
          </a:p>
          <a:p>
            <a:pPr indent="-228600">
              <a:lnSpc>
                <a:spcPct val="90000"/>
              </a:lnSpc>
              <a:spcAft>
                <a:spcPts val="600"/>
              </a:spcAft>
              <a:buFont typeface="Arial" panose="020B0604020202020204" pitchFamily="34" charset="0"/>
              <a:buChar char="•"/>
            </a:pPr>
            <a:endParaRPr lang="en-US" sz="2200" dirty="0">
              <a:solidFill>
                <a:schemeClr val="bg1">
                  <a:lumMod val="50000"/>
                </a:schemeClr>
              </a:solidFill>
            </a:endParaRPr>
          </a:p>
          <a:p>
            <a:pPr marL="285750" indent="-228600">
              <a:lnSpc>
                <a:spcPct val="90000"/>
              </a:lnSpc>
              <a:spcAft>
                <a:spcPts val="600"/>
              </a:spcAft>
              <a:buFont typeface="Arial" panose="020B0604020202020204" pitchFamily="34" charset="0"/>
              <a:buChar char="•"/>
            </a:pPr>
            <a:r>
              <a:rPr lang="en-US" sz="2200" dirty="0">
                <a:solidFill>
                  <a:schemeClr val="bg1">
                    <a:lumMod val="50000"/>
                  </a:schemeClr>
                </a:solidFill>
              </a:rPr>
              <a:t>Distributed nearly 14.5 million pounds of produce. </a:t>
            </a:r>
          </a:p>
          <a:p>
            <a:pPr indent="-228600">
              <a:lnSpc>
                <a:spcPct val="90000"/>
              </a:lnSpc>
              <a:spcAft>
                <a:spcPts val="600"/>
              </a:spcAft>
              <a:buFont typeface="Arial" panose="020B0604020202020204" pitchFamily="34" charset="0"/>
              <a:buChar char="•"/>
            </a:pPr>
            <a:endParaRPr lang="en-US" sz="2200" dirty="0">
              <a:solidFill>
                <a:schemeClr val="bg1">
                  <a:lumMod val="50000"/>
                </a:schemeClr>
              </a:solidFill>
            </a:endParaRPr>
          </a:p>
          <a:p>
            <a:pPr marL="285750" indent="-228600">
              <a:lnSpc>
                <a:spcPct val="90000"/>
              </a:lnSpc>
              <a:spcAft>
                <a:spcPts val="600"/>
              </a:spcAft>
              <a:buFont typeface="Arial" panose="020B0604020202020204" pitchFamily="34" charset="0"/>
              <a:buChar char="•"/>
            </a:pPr>
            <a:r>
              <a:rPr lang="en-US" sz="2200" dirty="0">
                <a:solidFill>
                  <a:schemeClr val="bg1">
                    <a:lumMod val="50000"/>
                  </a:schemeClr>
                </a:solidFill>
              </a:rPr>
              <a:t>Distributed 6 million servings of fresh milk. </a:t>
            </a:r>
          </a:p>
        </p:txBody>
      </p:sp>
      <p:pic>
        <p:nvPicPr>
          <p:cNvPr id="9" name="Content Placeholder 8" descr="A person holding a pile of carrots&#10;&#10;Description automatically generated">
            <a:extLst>
              <a:ext uri="{FF2B5EF4-FFF2-40B4-BE49-F238E27FC236}">
                <a16:creationId xmlns:a16="http://schemas.microsoft.com/office/drawing/2014/main" id="{EC0404E9-01A4-4F41-A924-B04FD4B762DC}"/>
              </a:ext>
            </a:extLst>
          </p:cNvPr>
          <p:cNvPicPr>
            <a:picLocks noChangeAspect="1"/>
          </p:cNvPicPr>
          <p:nvPr/>
        </p:nvPicPr>
        <p:blipFill rotWithShape="1">
          <a:blip r:embed="rId3">
            <a:extLst>
              <a:ext uri="{28A0092B-C50C-407E-A947-70E740481C1C}">
                <a14:useLocalDpi xmlns:a14="http://schemas.microsoft.com/office/drawing/2010/main" val="0"/>
              </a:ext>
            </a:extLst>
          </a:blip>
          <a:srcRect t="12613" r="-1" b="1261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AC90A7C8-8E03-44B1-91C7-ACD5AC876311}"/>
              </a:ext>
            </a:extLst>
          </p:cNvPr>
          <p:cNvSpPr txBox="1"/>
          <p:nvPr/>
        </p:nvSpPr>
        <p:spPr>
          <a:xfrm>
            <a:off x="134224" y="6101499"/>
            <a:ext cx="4622278" cy="369332"/>
          </a:xfrm>
          <a:prstGeom prst="rect">
            <a:avLst/>
          </a:prstGeom>
          <a:noFill/>
        </p:spPr>
        <p:txBody>
          <a:bodyPr wrap="square" rtlCol="0">
            <a:spAutoFit/>
          </a:bodyPr>
          <a:lstStyle/>
          <a:p>
            <a:pPr>
              <a:spcAft>
                <a:spcPts val="600"/>
              </a:spcAft>
            </a:pPr>
            <a:r>
              <a:rPr lang="en-US" b="1" dirty="0">
                <a:solidFill>
                  <a:srgbClr val="D73648"/>
                </a:solidFill>
                <a:latin typeface="Myriad pro"/>
              </a:rPr>
              <a:t>www.centralpafoodbank.org</a:t>
            </a:r>
          </a:p>
        </p:txBody>
      </p:sp>
    </p:spTree>
    <p:extLst>
      <p:ext uri="{BB962C8B-B14F-4D97-AF65-F5344CB8AC3E}">
        <p14:creationId xmlns:p14="http://schemas.microsoft.com/office/powerpoint/2010/main" val="181479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0" name="Freeform: Shape 55">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2056"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D1CD144-2088-467A-98CD-BE4A28E7B96E}"/>
              </a:ext>
            </a:extLst>
          </p:cNvPr>
          <p:cNvPicPr>
            <a:picLocks noChangeAspect="1"/>
          </p:cNvPicPr>
          <p:nvPr/>
        </p:nvPicPr>
        <p:blipFill>
          <a:blip r:embed="rId3">
            <a:extLst>
              <a:ext uri="{28A0092B-C50C-407E-A947-70E740481C1C}">
                <a14:useLocalDpi xmlns:a14="http://schemas.microsoft.com/office/drawing/2010/main" val="0"/>
              </a:ext>
            </a:extLst>
          </a:blip>
          <a:srcRect t="7738" b="7738"/>
          <a:stretch/>
        </p:blipFill>
        <p:spPr>
          <a:xfrm>
            <a:off x="1516648"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1" name="Freeform: Shape 57">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F0160B8-6C1B-4158-8C62-E25A96F238A3}"/>
              </a:ext>
            </a:extLst>
          </p:cNvPr>
          <p:cNvPicPr>
            <a:picLocks noChangeAspect="1"/>
          </p:cNvPicPr>
          <p:nvPr/>
        </p:nvPicPr>
        <p:blipFill>
          <a:blip r:embed="rId4">
            <a:extLst>
              <a:ext uri="{28A0092B-C50C-407E-A947-70E740481C1C}">
                <a14:useLocalDpi xmlns:a14="http://schemas.microsoft.com/office/drawing/2010/main" val="0"/>
              </a:ext>
            </a:extLst>
          </a:blip>
          <a:srcRect l="7528" r="7528"/>
          <a:stretch/>
        </p:blipFill>
        <p:spPr>
          <a:xfrm>
            <a:off x="20" y="3075259"/>
            <a:ext cx="4801068"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26" name="TextBox 25">
            <a:extLst>
              <a:ext uri="{FF2B5EF4-FFF2-40B4-BE49-F238E27FC236}">
                <a16:creationId xmlns:a16="http://schemas.microsoft.com/office/drawing/2014/main" id="{BFABBEB8-7901-43A2-8988-DF61BF092254}"/>
              </a:ext>
            </a:extLst>
          </p:cNvPr>
          <p:cNvSpPr txBox="1"/>
          <p:nvPr/>
        </p:nvSpPr>
        <p:spPr>
          <a:xfrm>
            <a:off x="342735" y="6344207"/>
            <a:ext cx="11631790" cy="369332"/>
          </a:xfrm>
          <a:prstGeom prst="rect">
            <a:avLst/>
          </a:prstGeom>
          <a:noFill/>
        </p:spPr>
        <p:txBody>
          <a:bodyPr wrap="square" rtlCol="0">
            <a:spAutoFit/>
          </a:bodyPr>
          <a:lstStyle/>
          <a:p>
            <a:pPr algn="r">
              <a:spcAft>
                <a:spcPts val="600"/>
              </a:spcAft>
            </a:pPr>
            <a:r>
              <a:rPr lang="en-US" b="1" dirty="0">
                <a:solidFill>
                  <a:srgbClr val="D73648"/>
                </a:solidFill>
                <a:latin typeface="Myriad pro"/>
              </a:rPr>
              <a:t>www.centralpafoodbank.org</a:t>
            </a:r>
          </a:p>
        </p:txBody>
      </p:sp>
      <p:cxnSp>
        <p:nvCxnSpPr>
          <p:cNvPr id="9" name="Straight Connector 8">
            <a:extLst>
              <a:ext uri="{FF2B5EF4-FFF2-40B4-BE49-F238E27FC236}">
                <a16:creationId xmlns:a16="http://schemas.microsoft.com/office/drawing/2014/main" id="{B579F100-0B50-47A8-AC5D-427B8CE7615D}"/>
              </a:ext>
            </a:extLst>
          </p:cNvPr>
          <p:cNvCxnSpPr/>
          <p:nvPr/>
        </p:nvCxnSpPr>
        <p:spPr>
          <a:xfrm>
            <a:off x="6158630" y="1748154"/>
            <a:ext cx="5394593"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 Placeholder 2">
            <a:extLst>
              <a:ext uri="{FF2B5EF4-FFF2-40B4-BE49-F238E27FC236}">
                <a16:creationId xmlns:a16="http://schemas.microsoft.com/office/drawing/2014/main" id="{217D2DCA-568A-42A6-ACD2-34B781A5100C}"/>
              </a:ext>
            </a:extLst>
          </p:cNvPr>
          <p:cNvSpPr txBox="1">
            <a:spLocks/>
          </p:cNvSpPr>
          <p:nvPr/>
        </p:nvSpPr>
        <p:spPr>
          <a:xfrm>
            <a:off x="6279715" y="144461"/>
            <a:ext cx="5912285" cy="205418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900" b="1" spc="-300" dirty="0">
                <a:solidFill>
                  <a:srgbClr val="D73648"/>
                </a:solidFill>
                <a:latin typeface="Myriad pro"/>
              </a:rPr>
              <a:t>Improving Access to Fresh Food</a:t>
            </a:r>
          </a:p>
          <a:p>
            <a:pPr marL="0" indent="0">
              <a:buNone/>
            </a:pPr>
            <a:endParaRPr lang="en-US" dirty="0"/>
          </a:p>
        </p:txBody>
      </p:sp>
      <p:sp>
        <p:nvSpPr>
          <p:cNvPr id="12" name="TextBox 5">
            <a:extLst>
              <a:ext uri="{FF2B5EF4-FFF2-40B4-BE49-F238E27FC236}">
                <a16:creationId xmlns:a16="http://schemas.microsoft.com/office/drawing/2014/main" id="{CA2FCBC8-A28B-41A8-998F-10425C1865D3}"/>
              </a:ext>
            </a:extLst>
          </p:cNvPr>
          <p:cNvSpPr txBox="1"/>
          <p:nvPr/>
        </p:nvSpPr>
        <p:spPr>
          <a:xfrm>
            <a:off x="5248188" y="1897048"/>
            <a:ext cx="6943812" cy="4379422"/>
          </a:xfrm>
          <a:prstGeom prst="rect">
            <a:avLst/>
          </a:prstGeom>
        </p:spPr>
        <p:txBody>
          <a:bodyPr vert="horz" lIns="91440" tIns="45720" rIns="91440" bIns="45720" rtlCol="0">
            <a:noAutofit/>
          </a:bodyPr>
          <a:lstStyle/>
          <a:p>
            <a:pPr>
              <a:lnSpc>
                <a:spcPct val="90000"/>
              </a:lnSpc>
              <a:spcAft>
                <a:spcPts val="600"/>
              </a:spcAft>
            </a:pPr>
            <a:r>
              <a:rPr lang="en-US" sz="2000" b="1" dirty="0">
                <a:solidFill>
                  <a:schemeClr val="tx1">
                    <a:lumMod val="50000"/>
                  </a:schemeClr>
                </a:solidFill>
              </a:rPr>
              <a:t>Our Programs</a:t>
            </a:r>
          </a:p>
          <a:p>
            <a:pPr marL="285750" indent="-228600">
              <a:lnSpc>
                <a:spcPct val="90000"/>
              </a:lnSpc>
              <a:spcAft>
                <a:spcPts val="600"/>
              </a:spcAft>
              <a:buFont typeface="Arial" panose="020B0604020202020204" pitchFamily="34" charset="0"/>
              <a:buChar char="•"/>
            </a:pPr>
            <a:r>
              <a:rPr lang="en-US" sz="2000" b="1" dirty="0">
                <a:solidFill>
                  <a:schemeClr val="tx1">
                    <a:lumMod val="50000"/>
                  </a:schemeClr>
                </a:solidFill>
              </a:rPr>
              <a:t>Youth Programs</a:t>
            </a:r>
          </a:p>
          <a:p>
            <a:pPr marL="742950" lvl="1" indent="-228600">
              <a:lnSpc>
                <a:spcPct val="90000"/>
              </a:lnSpc>
              <a:spcAft>
                <a:spcPts val="600"/>
              </a:spcAft>
              <a:buFont typeface="Arial" panose="020B0604020202020204" pitchFamily="34" charset="0"/>
              <a:buChar char="•"/>
            </a:pPr>
            <a:r>
              <a:rPr lang="en-US" sz="1900" dirty="0">
                <a:solidFill>
                  <a:schemeClr val="tx1">
                    <a:lumMod val="50000"/>
                  </a:schemeClr>
                </a:solidFill>
              </a:rPr>
              <a:t>serving 190,000 kids and teens</a:t>
            </a:r>
          </a:p>
          <a:p>
            <a:pPr marL="285750" indent="-228600">
              <a:lnSpc>
                <a:spcPct val="90000"/>
              </a:lnSpc>
              <a:spcAft>
                <a:spcPts val="600"/>
              </a:spcAft>
              <a:buFont typeface="Arial" panose="020B0604020202020204" pitchFamily="34" charset="0"/>
              <a:buChar char="•"/>
            </a:pPr>
            <a:r>
              <a:rPr lang="en-US" sz="2000" b="1" dirty="0">
                <a:solidFill>
                  <a:schemeClr val="tx1">
                    <a:lumMod val="50000"/>
                  </a:schemeClr>
                </a:solidFill>
              </a:rPr>
              <a:t>Senior Programs</a:t>
            </a:r>
          </a:p>
          <a:p>
            <a:pPr marL="742950" lvl="1" indent="-228600">
              <a:lnSpc>
                <a:spcPct val="90000"/>
              </a:lnSpc>
              <a:spcAft>
                <a:spcPts val="600"/>
              </a:spcAft>
              <a:buFont typeface="Arial" panose="020B0604020202020204" pitchFamily="34" charset="0"/>
              <a:buChar char="•"/>
            </a:pPr>
            <a:r>
              <a:rPr lang="en-US" sz="1900" dirty="0">
                <a:solidFill>
                  <a:schemeClr val="tx1">
                    <a:lumMod val="50000"/>
                  </a:schemeClr>
                </a:solidFill>
              </a:rPr>
              <a:t>55,000 senior boxes distributed</a:t>
            </a:r>
          </a:p>
          <a:p>
            <a:pPr marL="285750" indent="-228600">
              <a:lnSpc>
                <a:spcPct val="90000"/>
              </a:lnSpc>
              <a:spcAft>
                <a:spcPts val="600"/>
              </a:spcAft>
              <a:buFont typeface="Arial" panose="020B0604020202020204" pitchFamily="34" charset="0"/>
              <a:buChar char="•"/>
            </a:pPr>
            <a:r>
              <a:rPr lang="en-US" sz="2000" b="1" dirty="0" err="1">
                <a:solidFill>
                  <a:schemeClr val="tx1">
                    <a:lumMod val="50000"/>
                  </a:schemeClr>
                </a:solidFill>
              </a:rPr>
              <a:t>MilitaryShare</a:t>
            </a:r>
            <a:endParaRPr lang="en-US" sz="2000" b="1" dirty="0">
              <a:solidFill>
                <a:schemeClr val="tx1">
                  <a:lumMod val="50000"/>
                </a:schemeClr>
              </a:solidFill>
            </a:endParaRPr>
          </a:p>
          <a:p>
            <a:pPr marL="742950" lvl="1" indent="-228600">
              <a:lnSpc>
                <a:spcPct val="90000"/>
              </a:lnSpc>
              <a:spcAft>
                <a:spcPts val="600"/>
              </a:spcAft>
              <a:buFont typeface="Arial" panose="020B0604020202020204" pitchFamily="34" charset="0"/>
              <a:buChar char="•"/>
            </a:pPr>
            <a:r>
              <a:rPr lang="en-US" sz="1900" dirty="0">
                <a:solidFill>
                  <a:schemeClr val="tx1">
                    <a:lumMod val="50000"/>
                  </a:schemeClr>
                </a:solidFill>
              </a:rPr>
              <a:t>served nearly 13,000 veterans and active-duty military members and their families </a:t>
            </a:r>
          </a:p>
          <a:p>
            <a:pPr marL="285750" indent="-228600">
              <a:lnSpc>
                <a:spcPct val="90000"/>
              </a:lnSpc>
              <a:spcAft>
                <a:spcPts val="600"/>
              </a:spcAft>
              <a:buFont typeface="Arial" panose="020B0604020202020204" pitchFamily="34" charset="0"/>
              <a:buChar char="•"/>
            </a:pPr>
            <a:r>
              <a:rPr lang="en-US" sz="2000" b="1" dirty="0">
                <a:solidFill>
                  <a:schemeClr val="tx1">
                    <a:lumMod val="50000"/>
                  </a:schemeClr>
                </a:solidFill>
              </a:rPr>
              <a:t>Health Innovations</a:t>
            </a:r>
          </a:p>
          <a:p>
            <a:pPr marL="285750" indent="-228600">
              <a:lnSpc>
                <a:spcPct val="90000"/>
              </a:lnSpc>
              <a:spcAft>
                <a:spcPts val="600"/>
              </a:spcAft>
              <a:buFont typeface="Arial" panose="020B0604020202020204" pitchFamily="34" charset="0"/>
              <a:buChar char="•"/>
            </a:pPr>
            <a:r>
              <a:rPr lang="en-US" sz="2000" b="1" dirty="0">
                <a:solidFill>
                  <a:schemeClr val="tx1">
                    <a:lumMod val="50000"/>
                  </a:schemeClr>
                </a:solidFill>
              </a:rPr>
              <a:t>SNAP Outreach</a:t>
            </a:r>
          </a:p>
          <a:p>
            <a:pPr marL="742950" lvl="1" indent="-228600">
              <a:lnSpc>
                <a:spcPct val="90000"/>
              </a:lnSpc>
              <a:spcAft>
                <a:spcPts val="600"/>
              </a:spcAft>
              <a:buFont typeface="Arial" panose="020B0604020202020204" pitchFamily="34" charset="0"/>
              <a:buChar char="•"/>
            </a:pPr>
            <a:r>
              <a:rPr lang="en-US" sz="1900" dirty="0">
                <a:solidFill>
                  <a:schemeClr val="tx1">
                    <a:lumMod val="50000"/>
                  </a:schemeClr>
                </a:solidFill>
              </a:rPr>
              <a:t>Through our Helpline, more than 2,500 families and individuals have been assisted in completing their SNAP </a:t>
            </a:r>
            <a:r>
              <a:rPr lang="en-US" sz="2000" dirty="0">
                <a:solidFill>
                  <a:schemeClr val="tx1">
                    <a:lumMod val="50000"/>
                  </a:schemeClr>
                </a:solidFill>
              </a:rPr>
              <a:t>application submissions. </a:t>
            </a:r>
          </a:p>
          <a:p>
            <a:pPr marL="285750" indent="-228600">
              <a:lnSpc>
                <a:spcPct val="90000"/>
              </a:lnSpc>
              <a:spcAft>
                <a:spcPts val="600"/>
              </a:spcAft>
              <a:buFont typeface="Arial" panose="020B0604020202020204" pitchFamily="34" charset="0"/>
              <a:buChar char="•"/>
            </a:pPr>
            <a:endParaRPr lang="en-US" sz="2000" b="1" dirty="0">
              <a:solidFill>
                <a:schemeClr val="tx1">
                  <a:lumMod val="50000"/>
                </a:schemeClr>
              </a:solidFill>
            </a:endParaRPr>
          </a:p>
        </p:txBody>
      </p:sp>
    </p:spTree>
    <p:extLst>
      <p:ext uri="{BB962C8B-B14F-4D97-AF65-F5344CB8AC3E}">
        <p14:creationId xmlns:p14="http://schemas.microsoft.com/office/powerpoint/2010/main" val="62963448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E7E6E6"/>
      </a:accent1>
      <a:accent2>
        <a:srgbClr val="FED6D6"/>
      </a:accent2>
      <a:accent3>
        <a:srgbClr val="FCA8A8"/>
      </a:accent3>
      <a:accent4>
        <a:srgbClr val="FF6566"/>
      </a:accent4>
      <a:accent5>
        <a:srgbClr val="FF0000"/>
      </a:accent5>
      <a:accent6>
        <a:srgbClr val="C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174A22266B0448B00F61CF66159B94" ma:contentTypeVersion="13" ma:contentTypeDescription="Create a new document." ma:contentTypeScope="" ma:versionID="dad7f82bc4ce14ed6e01134b921bb403">
  <xsd:schema xmlns:xsd="http://www.w3.org/2001/XMLSchema" xmlns:xs="http://www.w3.org/2001/XMLSchema" xmlns:p="http://schemas.microsoft.com/office/2006/metadata/properties" xmlns:ns3="618e7eec-03fd-446b-9f41-0ac828e362a2" xmlns:ns4="2f5eb85a-0092-4cac-976e-7577f60cd8a7" targetNamespace="http://schemas.microsoft.com/office/2006/metadata/properties" ma:root="true" ma:fieldsID="e3e47520d3a8428dc230678ad00f2c35" ns3:_="" ns4:_="">
    <xsd:import namespace="618e7eec-03fd-446b-9f41-0ac828e362a2"/>
    <xsd:import namespace="2f5eb85a-0092-4cac-976e-7577f60cd8a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8e7eec-03fd-446b-9f41-0ac828e362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5eb85a-0092-4cac-976e-7577f60cd8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97C237-D496-41D4-8AC9-67530265AE59}">
  <ds:schemaRefs>
    <ds:schemaRef ds:uri="http://schemas.microsoft.com/sharepoint/v3/contenttype/forms"/>
  </ds:schemaRefs>
</ds:datastoreItem>
</file>

<file path=customXml/itemProps2.xml><?xml version="1.0" encoding="utf-8"?>
<ds:datastoreItem xmlns:ds="http://schemas.openxmlformats.org/officeDocument/2006/customXml" ds:itemID="{E952DD02-FCCD-4869-95C9-8D717914FA8F}">
  <ds:schemaRefs>
    <ds:schemaRef ds:uri="http://purl.org/dc/terms/"/>
    <ds:schemaRef ds:uri="http://schemas.openxmlformats.org/package/2006/metadata/core-properties"/>
    <ds:schemaRef ds:uri="2f5eb85a-0092-4cac-976e-7577f60cd8a7"/>
    <ds:schemaRef ds:uri="http://schemas.microsoft.com/office/2006/documentManagement/types"/>
    <ds:schemaRef ds:uri="http://schemas.microsoft.com/office/infopath/2007/PartnerControls"/>
    <ds:schemaRef ds:uri="618e7eec-03fd-446b-9f41-0ac828e362a2"/>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9657FFF-EFB8-4118-A85D-B4481A154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8e7eec-03fd-446b-9f41-0ac828e362a2"/>
    <ds:schemaRef ds:uri="2f5eb85a-0092-4cac-976e-7577f60cd8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6140</TotalTime>
  <Words>3015</Words>
  <Application>Microsoft Office PowerPoint</Application>
  <PresentationFormat>Widescreen</PresentationFormat>
  <Paragraphs>186</Paragraphs>
  <Slides>14</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Arial</vt:lpstr>
      <vt:lpstr>Calibri</vt:lpstr>
      <vt:lpstr>Calibri Light</vt:lpstr>
      <vt:lpstr>Heebo</vt:lpstr>
      <vt:lpstr>Myriad pro</vt:lpstr>
      <vt:lpstr>Myriad pro</vt:lpstr>
      <vt:lpstr>Roboto</vt:lpstr>
      <vt:lpstr>Segoe UI</vt:lpstr>
      <vt:lpstr>Symbol</vt:lpstr>
      <vt:lpstr>Times New Roman</vt:lpstr>
      <vt:lpstr>Wingdings</vt:lpstr>
      <vt:lpstr>Office Theme</vt:lpstr>
      <vt:lpstr>Custom Design</vt:lpstr>
      <vt:lpstr>PowerPoint Presentation</vt:lpstr>
      <vt:lpstr> Joe Arthur Executive Director, Central Pennsylvania Food Bank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US in the fight to end hunger.</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Fisher</dc:creator>
  <cp:lastModifiedBy>Amy Massar</cp:lastModifiedBy>
  <cp:revision>52</cp:revision>
  <dcterms:created xsi:type="dcterms:W3CDTF">2021-03-04T20:50:48Z</dcterms:created>
  <dcterms:modified xsi:type="dcterms:W3CDTF">2022-03-28T20:02:36Z</dcterms:modified>
</cp:coreProperties>
</file>